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94" r:id="rId2"/>
    <p:sldId id="256" r:id="rId3"/>
    <p:sldId id="258" r:id="rId4"/>
    <p:sldId id="257" r:id="rId5"/>
    <p:sldId id="259" r:id="rId6"/>
    <p:sldId id="269" r:id="rId7"/>
    <p:sldId id="262" r:id="rId8"/>
    <p:sldId id="261" r:id="rId9"/>
    <p:sldId id="290" r:id="rId10"/>
    <p:sldId id="263" r:id="rId11"/>
    <p:sldId id="266" r:id="rId12"/>
    <p:sldId id="267" r:id="rId13"/>
    <p:sldId id="265" r:id="rId14"/>
    <p:sldId id="264" r:id="rId15"/>
    <p:sldId id="268" r:id="rId16"/>
    <p:sldId id="270" r:id="rId17"/>
    <p:sldId id="279" r:id="rId18"/>
    <p:sldId id="291" r:id="rId19"/>
    <p:sldId id="293" r:id="rId20"/>
    <p:sldId id="272" r:id="rId21"/>
    <p:sldId id="273" r:id="rId22"/>
    <p:sldId id="274" r:id="rId23"/>
    <p:sldId id="276" r:id="rId24"/>
    <p:sldId id="292" r:id="rId25"/>
    <p:sldId id="277" r:id="rId26"/>
    <p:sldId id="278" r:id="rId27"/>
    <p:sldId id="280" r:id="rId28"/>
    <p:sldId id="282" r:id="rId29"/>
    <p:sldId id="283" r:id="rId30"/>
    <p:sldId id="287" r:id="rId31"/>
    <p:sldId id="285" r:id="rId32"/>
    <p:sldId id="284" r:id="rId33"/>
    <p:sldId id="286" r:id="rId34"/>
    <p:sldId id="288" r:id="rId35"/>
    <p:sldId id="289" r:id="rId36"/>
    <p:sldId id="29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095"/>
    <p:restoredTop sz="94692"/>
  </p:normalViewPr>
  <p:slideViewPr>
    <p:cSldViewPr snapToGrid="0">
      <p:cViewPr>
        <p:scale>
          <a:sx n="71" d="100"/>
          <a:sy n="71" d="100"/>
        </p:scale>
        <p:origin x="104" y="9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48BA71-9748-484F-ABB2-886FDF3955C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745FB42-FA2F-4895-81A8-9DABDB7260CF}">
      <dgm:prSet custT="1"/>
      <dgm:spPr/>
      <dgm:t>
        <a:bodyPr/>
        <a:lstStyle/>
        <a:p>
          <a:r>
            <a:rPr lang="en-US" sz="3200" b="1" dirty="0"/>
            <a:t>1. The first involved a cream for skin rashes</a:t>
          </a:r>
          <a:endParaRPr lang="en-US" sz="3200" dirty="0"/>
        </a:p>
      </dgm:t>
    </dgm:pt>
    <dgm:pt modelId="{0627733A-D3E7-447E-B48B-474FB407C4F7}" type="parTrans" cxnId="{4E827865-67DD-4DF5-A108-754CE956DD47}">
      <dgm:prSet/>
      <dgm:spPr/>
      <dgm:t>
        <a:bodyPr/>
        <a:lstStyle/>
        <a:p>
          <a:endParaRPr lang="en-US"/>
        </a:p>
      </dgm:t>
    </dgm:pt>
    <dgm:pt modelId="{A6B3657D-1EFC-4FEB-9A55-62204CFD9B54}" type="sibTrans" cxnId="{4E827865-67DD-4DF5-A108-754CE956DD47}">
      <dgm:prSet/>
      <dgm:spPr/>
      <dgm:t>
        <a:bodyPr/>
        <a:lstStyle/>
        <a:p>
          <a:endParaRPr lang="en-US"/>
        </a:p>
      </dgm:t>
    </dgm:pt>
    <dgm:pt modelId="{AD25B006-935C-48D3-A360-EEBD598148E9}">
      <dgm:prSet custT="1"/>
      <dgm:spPr/>
      <dgm:t>
        <a:bodyPr/>
        <a:lstStyle/>
        <a:p>
          <a:r>
            <a:rPr lang="en-US" sz="3200" dirty="0"/>
            <a:t>Participants saw a small table of numbers about the skin cream:</a:t>
          </a:r>
          <a:br>
            <a:rPr lang="en-US" sz="3200" dirty="0"/>
          </a:br>
          <a:r>
            <a:rPr lang="en-US" sz="3200" dirty="0"/>
            <a:t>- How many people used the cream?</a:t>
          </a:r>
          <a:br>
            <a:rPr lang="en-US" sz="3200" dirty="0"/>
          </a:br>
          <a:r>
            <a:rPr lang="en-US" sz="3200" dirty="0"/>
            <a:t>- How many improved?</a:t>
          </a:r>
          <a:br>
            <a:rPr lang="en-US" sz="3200" dirty="0"/>
          </a:br>
          <a:r>
            <a:rPr lang="en-US" sz="3200" dirty="0"/>
            <a:t>- How many did not improve?</a:t>
          </a:r>
          <a:br>
            <a:rPr lang="en-US" sz="3200" dirty="0"/>
          </a:br>
          <a:br>
            <a:rPr lang="en-US" sz="3200" dirty="0"/>
          </a:br>
          <a:endParaRPr lang="en-US" sz="3200" dirty="0"/>
        </a:p>
      </dgm:t>
    </dgm:pt>
    <dgm:pt modelId="{123469FA-83E8-48A9-B3AB-0E2152612BEF}" type="parTrans" cxnId="{18AB31FE-3377-4F88-995B-7E87D4628797}">
      <dgm:prSet/>
      <dgm:spPr/>
      <dgm:t>
        <a:bodyPr/>
        <a:lstStyle/>
        <a:p>
          <a:endParaRPr lang="en-US"/>
        </a:p>
      </dgm:t>
    </dgm:pt>
    <dgm:pt modelId="{00D7540F-A36F-4543-B508-4933CCDA13F4}" type="sibTrans" cxnId="{18AB31FE-3377-4F88-995B-7E87D4628797}">
      <dgm:prSet/>
      <dgm:spPr/>
      <dgm:t>
        <a:bodyPr/>
        <a:lstStyle/>
        <a:p>
          <a:endParaRPr lang="en-US"/>
        </a:p>
      </dgm:t>
    </dgm:pt>
    <dgm:pt modelId="{898A5AFF-D0D0-E549-A32B-D5ABEE862E87}" type="pres">
      <dgm:prSet presAssocID="{F348BA71-9748-484F-ABB2-886FDF3955CA}" presName="vert0" presStyleCnt="0">
        <dgm:presLayoutVars>
          <dgm:dir/>
          <dgm:animOne val="branch"/>
          <dgm:animLvl val="lvl"/>
        </dgm:presLayoutVars>
      </dgm:prSet>
      <dgm:spPr/>
    </dgm:pt>
    <dgm:pt modelId="{9AD9CC4E-A49E-504B-ADE6-2B3991EC90FC}" type="pres">
      <dgm:prSet presAssocID="{B745FB42-FA2F-4895-81A8-9DABDB7260CF}" presName="thickLine" presStyleLbl="alignNode1" presStyleIdx="0" presStyleCnt="2"/>
      <dgm:spPr/>
    </dgm:pt>
    <dgm:pt modelId="{9428B22A-9B53-3B49-B2BC-8027834C6419}" type="pres">
      <dgm:prSet presAssocID="{B745FB42-FA2F-4895-81A8-9DABDB7260CF}" presName="horz1" presStyleCnt="0"/>
      <dgm:spPr/>
    </dgm:pt>
    <dgm:pt modelId="{5A3AF831-88F2-FD49-8569-2284FBE9AC68}" type="pres">
      <dgm:prSet presAssocID="{B745FB42-FA2F-4895-81A8-9DABDB7260CF}" presName="tx1" presStyleLbl="revTx" presStyleIdx="0" presStyleCnt="2" custScaleY="47195"/>
      <dgm:spPr/>
    </dgm:pt>
    <dgm:pt modelId="{14255723-8379-8B48-8921-828DF19A5888}" type="pres">
      <dgm:prSet presAssocID="{B745FB42-FA2F-4895-81A8-9DABDB7260CF}" presName="vert1" presStyleCnt="0"/>
      <dgm:spPr/>
    </dgm:pt>
    <dgm:pt modelId="{623F7A4F-47BC-C648-9FF6-B9DDA10669BF}" type="pres">
      <dgm:prSet presAssocID="{AD25B006-935C-48D3-A360-EEBD598148E9}" presName="thickLine" presStyleLbl="alignNode1" presStyleIdx="1" presStyleCnt="2"/>
      <dgm:spPr/>
    </dgm:pt>
    <dgm:pt modelId="{7680157A-F773-7549-95EB-04515D7A87A1}" type="pres">
      <dgm:prSet presAssocID="{AD25B006-935C-48D3-A360-EEBD598148E9}" presName="horz1" presStyleCnt="0"/>
      <dgm:spPr/>
    </dgm:pt>
    <dgm:pt modelId="{F782E35D-40E4-E74D-9A56-41E457E02CCE}" type="pres">
      <dgm:prSet presAssocID="{AD25B006-935C-48D3-A360-EEBD598148E9}" presName="tx1" presStyleLbl="revTx" presStyleIdx="1" presStyleCnt="2" custScaleY="136183"/>
      <dgm:spPr/>
    </dgm:pt>
    <dgm:pt modelId="{DBC47574-2990-6743-B463-FC26FCDB4827}" type="pres">
      <dgm:prSet presAssocID="{AD25B006-935C-48D3-A360-EEBD598148E9}" presName="vert1" presStyleCnt="0"/>
      <dgm:spPr/>
    </dgm:pt>
  </dgm:ptLst>
  <dgm:cxnLst>
    <dgm:cxn modelId="{5168F126-2536-5F4E-AF27-DEB8BD3BBA95}" type="presOf" srcId="{F348BA71-9748-484F-ABB2-886FDF3955CA}" destId="{898A5AFF-D0D0-E549-A32B-D5ABEE862E87}" srcOrd="0" destOrd="0" presId="urn:microsoft.com/office/officeart/2008/layout/LinedList"/>
    <dgm:cxn modelId="{4E827865-67DD-4DF5-A108-754CE956DD47}" srcId="{F348BA71-9748-484F-ABB2-886FDF3955CA}" destId="{B745FB42-FA2F-4895-81A8-9DABDB7260CF}" srcOrd="0" destOrd="0" parTransId="{0627733A-D3E7-447E-B48B-474FB407C4F7}" sibTransId="{A6B3657D-1EFC-4FEB-9A55-62204CFD9B54}"/>
    <dgm:cxn modelId="{644932DD-EDFE-3245-BA38-ACA8B2D96909}" type="presOf" srcId="{AD25B006-935C-48D3-A360-EEBD598148E9}" destId="{F782E35D-40E4-E74D-9A56-41E457E02CCE}" srcOrd="0" destOrd="0" presId="urn:microsoft.com/office/officeart/2008/layout/LinedList"/>
    <dgm:cxn modelId="{CDD8A7F0-7FF5-FA46-AE77-3166173C5C54}" type="presOf" srcId="{B745FB42-FA2F-4895-81A8-9DABDB7260CF}" destId="{5A3AF831-88F2-FD49-8569-2284FBE9AC68}" srcOrd="0" destOrd="0" presId="urn:microsoft.com/office/officeart/2008/layout/LinedList"/>
    <dgm:cxn modelId="{18AB31FE-3377-4F88-995B-7E87D4628797}" srcId="{F348BA71-9748-484F-ABB2-886FDF3955CA}" destId="{AD25B006-935C-48D3-A360-EEBD598148E9}" srcOrd="1" destOrd="0" parTransId="{123469FA-83E8-48A9-B3AB-0E2152612BEF}" sibTransId="{00D7540F-A36F-4543-B508-4933CCDA13F4}"/>
    <dgm:cxn modelId="{53CC05FC-B304-984D-ACE2-2F9C6BEEBB94}" type="presParOf" srcId="{898A5AFF-D0D0-E549-A32B-D5ABEE862E87}" destId="{9AD9CC4E-A49E-504B-ADE6-2B3991EC90FC}" srcOrd="0" destOrd="0" presId="urn:microsoft.com/office/officeart/2008/layout/LinedList"/>
    <dgm:cxn modelId="{AD695136-99CA-D944-9269-BAC8CE5F1A7D}" type="presParOf" srcId="{898A5AFF-D0D0-E549-A32B-D5ABEE862E87}" destId="{9428B22A-9B53-3B49-B2BC-8027834C6419}" srcOrd="1" destOrd="0" presId="urn:microsoft.com/office/officeart/2008/layout/LinedList"/>
    <dgm:cxn modelId="{2DDF6FC0-12EA-B844-86A9-7A95EDAFBAC8}" type="presParOf" srcId="{9428B22A-9B53-3B49-B2BC-8027834C6419}" destId="{5A3AF831-88F2-FD49-8569-2284FBE9AC68}" srcOrd="0" destOrd="0" presId="urn:microsoft.com/office/officeart/2008/layout/LinedList"/>
    <dgm:cxn modelId="{92F8B743-F691-9843-BA94-533CB870D05C}" type="presParOf" srcId="{9428B22A-9B53-3B49-B2BC-8027834C6419}" destId="{14255723-8379-8B48-8921-828DF19A5888}" srcOrd="1" destOrd="0" presId="urn:microsoft.com/office/officeart/2008/layout/LinedList"/>
    <dgm:cxn modelId="{88A1A041-137B-DF4C-B676-61D726DCBC47}" type="presParOf" srcId="{898A5AFF-D0D0-E549-A32B-D5ABEE862E87}" destId="{623F7A4F-47BC-C648-9FF6-B9DDA10669BF}" srcOrd="2" destOrd="0" presId="urn:microsoft.com/office/officeart/2008/layout/LinedList"/>
    <dgm:cxn modelId="{A683F858-3876-814D-B8EB-408BC5074268}" type="presParOf" srcId="{898A5AFF-D0D0-E549-A32B-D5ABEE862E87}" destId="{7680157A-F773-7549-95EB-04515D7A87A1}" srcOrd="3" destOrd="0" presId="urn:microsoft.com/office/officeart/2008/layout/LinedList"/>
    <dgm:cxn modelId="{2B6AFF1D-4C89-7041-9BBA-3616EB628268}" type="presParOf" srcId="{7680157A-F773-7549-95EB-04515D7A87A1}" destId="{F782E35D-40E4-E74D-9A56-41E457E02CCE}" srcOrd="0" destOrd="0" presId="urn:microsoft.com/office/officeart/2008/layout/LinedList"/>
    <dgm:cxn modelId="{1F991C87-70A9-0049-ACFE-34366B0E5690}" type="presParOf" srcId="{7680157A-F773-7549-95EB-04515D7A87A1}" destId="{DBC47574-2990-6743-B463-FC26FCDB4827}"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D9CC4E-A49E-504B-ADE6-2B3991EC90FC}">
      <dsp:nvSpPr>
        <dsp:cNvPr id="0" name=""/>
        <dsp:cNvSpPr/>
      </dsp:nvSpPr>
      <dsp:spPr>
        <a:xfrm>
          <a:off x="0" y="1614"/>
          <a:ext cx="1198019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3AF831-88F2-FD49-8569-2284FBE9AC68}">
      <dsp:nvSpPr>
        <dsp:cNvPr id="0" name=""/>
        <dsp:cNvSpPr/>
      </dsp:nvSpPr>
      <dsp:spPr>
        <a:xfrm>
          <a:off x="0" y="1614"/>
          <a:ext cx="11980190" cy="1132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t>1. The first involved a cream for skin rashes</a:t>
          </a:r>
          <a:endParaRPr lang="en-US" sz="3200" kern="1200" dirty="0"/>
        </a:p>
      </dsp:txBody>
      <dsp:txXfrm>
        <a:off x="0" y="1614"/>
        <a:ext cx="11980190" cy="1132878"/>
      </dsp:txXfrm>
    </dsp:sp>
    <dsp:sp modelId="{623F7A4F-47BC-C648-9FF6-B9DDA10669BF}">
      <dsp:nvSpPr>
        <dsp:cNvPr id="0" name=""/>
        <dsp:cNvSpPr/>
      </dsp:nvSpPr>
      <dsp:spPr>
        <a:xfrm>
          <a:off x="0" y="1134493"/>
          <a:ext cx="1198019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82E35D-40E4-E74D-9A56-41E457E02CCE}">
      <dsp:nvSpPr>
        <dsp:cNvPr id="0" name=""/>
        <dsp:cNvSpPr/>
      </dsp:nvSpPr>
      <dsp:spPr>
        <a:xfrm>
          <a:off x="0" y="1134493"/>
          <a:ext cx="11968491" cy="3268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Participants saw a small table of numbers about the skin cream:</a:t>
          </a:r>
          <a:br>
            <a:rPr lang="en-US" sz="3200" kern="1200" dirty="0"/>
          </a:br>
          <a:r>
            <a:rPr lang="en-US" sz="3200" kern="1200" dirty="0"/>
            <a:t>- How many people used the cream?</a:t>
          </a:r>
          <a:br>
            <a:rPr lang="en-US" sz="3200" kern="1200" dirty="0"/>
          </a:br>
          <a:r>
            <a:rPr lang="en-US" sz="3200" kern="1200" dirty="0"/>
            <a:t>- How many improved?</a:t>
          </a:r>
          <a:br>
            <a:rPr lang="en-US" sz="3200" kern="1200" dirty="0"/>
          </a:br>
          <a:r>
            <a:rPr lang="en-US" sz="3200" kern="1200" dirty="0"/>
            <a:t>- How many did not improve?</a:t>
          </a:r>
          <a:br>
            <a:rPr lang="en-US" sz="3200" kern="1200" dirty="0"/>
          </a:br>
          <a:br>
            <a:rPr lang="en-US" sz="3200" kern="1200" dirty="0"/>
          </a:br>
          <a:endParaRPr lang="en-US" sz="3200" kern="1200" dirty="0"/>
        </a:p>
      </dsp:txBody>
      <dsp:txXfrm>
        <a:off x="0" y="1134493"/>
        <a:ext cx="11968491" cy="326896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CD0F94-9A32-4E46-AA49-AF13A77978FA}" type="datetimeFigureOut">
              <a:rPr lang="en-US" smtClean="0"/>
              <a:t>11/30/25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85B458-6B56-724B-81B2-5D4E7644184A}" type="slidenum">
              <a:rPr lang="en-US" smtClean="0"/>
              <a:t>‹#›</a:t>
            </a:fld>
            <a:endParaRPr lang="en-US"/>
          </a:p>
        </p:txBody>
      </p:sp>
    </p:spTree>
    <p:extLst>
      <p:ext uri="{BB962C8B-B14F-4D97-AF65-F5344CB8AC3E}">
        <p14:creationId xmlns:p14="http://schemas.microsoft.com/office/powerpoint/2010/main" val="3960499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honored to be here. I was so pleased to be invited to talk about this topic, really interrelated topics of misinformation and our deep political divisions. </a:t>
            </a:r>
          </a:p>
          <a:p>
            <a:r>
              <a:rPr lang="en-US" dirty="0"/>
              <a:t>I think this is not just fascinating but also has been creating a deep undercurrent of trouble in the last few years.  </a:t>
            </a:r>
          </a:p>
        </p:txBody>
      </p:sp>
      <p:sp>
        <p:nvSpPr>
          <p:cNvPr id="4" name="Slide Number Placeholder 3"/>
          <p:cNvSpPr>
            <a:spLocks noGrp="1"/>
          </p:cNvSpPr>
          <p:nvPr>
            <p:ph type="sldNum" sz="quarter" idx="5"/>
          </p:nvPr>
        </p:nvSpPr>
        <p:spPr/>
        <p:txBody>
          <a:bodyPr/>
          <a:lstStyle/>
          <a:p>
            <a:fld id="{4785B458-6B56-724B-81B2-5D4E7644184A}" type="slidenum">
              <a:rPr lang="en-US" smtClean="0"/>
              <a:t>1</a:t>
            </a:fld>
            <a:endParaRPr lang="en-US"/>
          </a:p>
        </p:txBody>
      </p:sp>
    </p:spTree>
    <p:extLst>
      <p:ext uri="{BB962C8B-B14F-4D97-AF65-F5344CB8AC3E}">
        <p14:creationId xmlns:p14="http://schemas.microsoft.com/office/powerpoint/2010/main" val="3337013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were contorting the data to fit what they already believed. If they thought gun control was important and worked, they'd interpret the data to show this measure worked, whether it did or not. Or if they were against gun control they'd interpret the data to say the measure failed. </a:t>
            </a:r>
          </a:p>
        </p:txBody>
      </p:sp>
      <p:sp>
        <p:nvSpPr>
          <p:cNvPr id="4" name="Slide Number Placeholder 3"/>
          <p:cNvSpPr>
            <a:spLocks noGrp="1"/>
          </p:cNvSpPr>
          <p:nvPr>
            <p:ph type="sldNum" sz="quarter" idx="5"/>
          </p:nvPr>
        </p:nvSpPr>
        <p:spPr/>
        <p:txBody>
          <a:bodyPr/>
          <a:lstStyle/>
          <a:p>
            <a:fld id="{4785B458-6B56-724B-81B2-5D4E7644184A}" type="slidenum">
              <a:rPr lang="en-US" smtClean="0"/>
              <a:t>10</a:t>
            </a:fld>
            <a:endParaRPr lang="en-US"/>
          </a:p>
        </p:txBody>
      </p:sp>
    </p:spTree>
    <p:extLst>
      <p:ext uri="{BB962C8B-B14F-4D97-AF65-F5344CB8AC3E}">
        <p14:creationId xmlns:p14="http://schemas.microsoft.com/office/powerpoint/2010/main" val="2686031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talked about trust in scientists and he found that while Americans don't openly dislike scientists, many of them had very selective trust of experts. Conservatives distrusted most climate scientists, for example. </a:t>
            </a:r>
          </a:p>
          <a:p>
            <a:r>
              <a:rPr lang="en-US" dirty="0"/>
              <a:t>Political affiliation was what drove people's positions on complex science-related issues. </a:t>
            </a:r>
          </a:p>
        </p:txBody>
      </p:sp>
      <p:sp>
        <p:nvSpPr>
          <p:cNvPr id="4" name="Slide Number Placeholder 3"/>
          <p:cNvSpPr>
            <a:spLocks noGrp="1"/>
          </p:cNvSpPr>
          <p:nvPr>
            <p:ph type="sldNum" sz="quarter" idx="5"/>
          </p:nvPr>
        </p:nvSpPr>
        <p:spPr/>
        <p:txBody>
          <a:bodyPr/>
          <a:lstStyle/>
          <a:p>
            <a:fld id="{4785B458-6B56-724B-81B2-5D4E7644184A}" type="slidenum">
              <a:rPr lang="en-US" smtClean="0"/>
              <a:t>11</a:t>
            </a:fld>
            <a:endParaRPr lang="en-US"/>
          </a:p>
        </p:txBody>
      </p:sp>
    </p:spTree>
    <p:extLst>
      <p:ext uri="{BB962C8B-B14F-4D97-AF65-F5344CB8AC3E}">
        <p14:creationId xmlns:p14="http://schemas.microsoft.com/office/powerpoint/2010/main" val="1834106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was from an interview right before the 2016 election. Indeed over the next eight years it's been a wild ride! </a:t>
            </a:r>
          </a:p>
        </p:txBody>
      </p:sp>
      <p:sp>
        <p:nvSpPr>
          <p:cNvPr id="4" name="Slide Number Placeholder 3"/>
          <p:cNvSpPr>
            <a:spLocks noGrp="1"/>
          </p:cNvSpPr>
          <p:nvPr>
            <p:ph type="sldNum" sz="quarter" idx="5"/>
          </p:nvPr>
        </p:nvSpPr>
        <p:spPr/>
        <p:txBody>
          <a:bodyPr/>
          <a:lstStyle/>
          <a:p>
            <a:fld id="{4785B458-6B56-724B-81B2-5D4E7644184A}" type="slidenum">
              <a:rPr lang="en-US" smtClean="0"/>
              <a:t>12</a:t>
            </a:fld>
            <a:endParaRPr lang="en-US"/>
          </a:p>
        </p:txBody>
      </p:sp>
    </p:spTree>
    <p:extLst>
      <p:ext uri="{BB962C8B-B14F-4D97-AF65-F5344CB8AC3E}">
        <p14:creationId xmlns:p14="http://schemas.microsoft.com/office/powerpoint/2010/main" val="2587809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with math smarts are not more likely to fall for misinformation - even if they did engage in more motivated reasoning in the 2013 study.  </a:t>
            </a:r>
          </a:p>
          <a:p>
            <a:r>
              <a:rPr lang="en-US" dirty="0"/>
              <a:t>*But researchers did find a strong correlation to something else - people who got low scores on something called the Cognitive Reflection Test*</a:t>
            </a:r>
          </a:p>
        </p:txBody>
      </p:sp>
      <p:sp>
        <p:nvSpPr>
          <p:cNvPr id="4" name="Slide Number Placeholder 3"/>
          <p:cNvSpPr>
            <a:spLocks noGrp="1"/>
          </p:cNvSpPr>
          <p:nvPr>
            <p:ph type="sldNum" sz="quarter" idx="5"/>
          </p:nvPr>
        </p:nvSpPr>
        <p:spPr/>
        <p:txBody>
          <a:bodyPr/>
          <a:lstStyle/>
          <a:p>
            <a:fld id="{4785B458-6B56-724B-81B2-5D4E7644184A}" type="slidenum">
              <a:rPr lang="en-US" smtClean="0"/>
              <a:t>13</a:t>
            </a:fld>
            <a:endParaRPr lang="en-US"/>
          </a:p>
        </p:txBody>
      </p:sp>
    </p:spTree>
    <p:extLst>
      <p:ext uri="{BB962C8B-B14F-4D97-AF65-F5344CB8AC3E}">
        <p14:creationId xmlns:p14="http://schemas.microsoft.com/office/powerpoint/2010/main" val="258696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Here's a sample question, and remember the word reflection is a clue. </a:t>
            </a:r>
          </a:p>
        </p:txBody>
      </p:sp>
      <p:sp>
        <p:nvSpPr>
          <p:cNvPr id="4" name="Slide Number Placeholder 3"/>
          <p:cNvSpPr>
            <a:spLocks noGrp="1"/>
          </p:cNvSpPr>
          <p:nvPr>
            <p:ph type="sldNum" sz="quarter" idx="5"/>
          </p:nvPr>
        </p:nvSpPr>
        <p:spPr/>
        <p:txBody>
          <a:bodyPr/>
          <a:lstStyle/>
          <a:p>
            <a:fld id="{4785B458-6B56-724B-81B2-5D4E7644184A}" type="slidenum">
              <a:rPr lang="en-US" smtClean="0"/>
              <a:t>14</a:t>
            </a:fld>
            <a:endParaRPr lang="en-US"/>
          </a:p>
        </p:txBody>
      </p:sp>
    </p:spTree>
    <p:extLst>
      <p:ext uri="{BB962C8B-B14F-4D97-AF65-F5344CB8AC3E}">
        <p14:creationId xmlns:p14="http://schemas.microsoft.com/office/powerpoint/2010/main" val="1780930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test isn't really about math skills about about a personality trait - overconfidence in your intuition or gut instinct. You trust the first thing that pops into your head. </a:t>
            </a:r>
          </a:p>
          <a:p>
            <a:r>
              <a:rPr lang="en-US" dirty="0"/>
              <a:t>More insecure people will test it - even if it feels right. </a:t>
            </a:r>
          </a:p>
        </p:txBody>
      </p:sp>
      <p:sp>
        <p:nvSpPr>
          <p:cNvPr id="4" name="Slide Number Placeholder 3"/>
          <p:cNvSpPr>
            <a:spLocks noGrp="1"/>
          </p:cNvSpPr>
          <p:nvPr>
            <p:ph type="sldNum" sz="quarter" idx="5"/>
          </p:nvPr>
        </p:nvSpPr>
        <p:spPr/>
        <p:txBody>
          <a:bodyPr/>
          <a:lstStyle/>
          <a:p>
            <a:fld id="{4785B458-6B56-724B-81B2-5D4E7644184A}" type="slidenum">
              <a:rPr lang="en-US" smtClean="0"/>
              <a:t>15</a:t>
            </a:fld>
            <a:endParaRPr lang="en-US"/>
          </a:p>
        </p:txBody>
      </p:sp>
    </p:spTree>
    <p:extLst>
      <p:ext uri="{BB962C8B-B14F-4D97-AF65-F5344CB8AC3E}">
        <p14:creationId xmlns:p14="http://schemas.microsoft.com/office/powerpoint/2010/main" val="2166095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column I wrote, from 2022, about the problem with expertise. Historian Edward Tenner calls these people Alt-</a:t>
            </a:r>
            <a:r>
              <a:rPr lang="en-US" dirty="0" err="1"/>
              <a:t>thorities</a:t>
            </a:r>
            <a:endParaRPr lang="en-US" dirty="0"/>
          </a:p>
          <a:p>
            <a:endParaRPr lang="en-US" dirty="0"/>
          </a:p>
          <a:p>
            <a:r>
              <a:rPr lang="en-US" dirty="0"/>
              <a:t>Here's Dr. Oz, who is not just a cute TV doctor. He graduated magna cum laude from Harvard, was chair of his medical school class at Penn, and was a renowned transplant and heart surgeon. He also promoted hydroxychloroquine as a cure for Covid after clinical trials showed it didn't work and hawked dubious weight loss supplements on his TV show. </a:t>
            </a:r>
          </a:p>
          <a:p>
            <a:endParaRPr lang="en-US" dirty="0"/>
          </a:p>
        </p:txBody>
      </p:sp>
      <p:sp>
        <p:nvSpPr>
          <p:cNvPr id="4" name="Slide Number Placeholder 3"/>
          <p:cNvSpPr>
            <a:spLocks noGrp="1"/>
          </p:cNvSpPr>
          <p:nvPr>
            <p:ph type="sldNum" sz="quarter" idx="5"/>
          </p:nvPr>
        </p:nvSpPr>
        <p:spPr/>
        <p:txBody>
          <a:bodyPr/>
          <a:lstStyle/>
          <a:p>
            <a:fld id="{4785B458-6B56-724B-81B2-5D4E7644184A}" type="slidenum">
              <a:rPr lang="en-US" smtClean="0"/>
              <a:t>16</a:t>
            </a:fld>
            <a:endParaRPr lang="en-US"/>
          </a:p>
        </p:txBody>
      </p:sp>
    </p:spTree>
    <p:extLst>
      <p:ext uri="{BB962C8B-B14F-4D97-AF65-F5344CB8AC3E}">
        <p14:creationId xmlns:p14="http://schemas.microsoft.com/office/powerpoint/2010/main" val="3824236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op-ed from the Wall Street Journal that did not age well. It's from 2016. In it the authors claim carbon </a:t>
            </a:r>
            <a:r>
              <a:rPr lang="en-US" dirty="0" err="1"/>
              <a:t>dioxid</a:t>
            </a:r>
            <a:r>
              <a:rPr lang="en-US" dirty="0"/>
              <a:t> can't possibly raise global temperatures more than 1 degree C. But I clipped this because of the authors. </a:t>
            </a:r>
          </a:p>
        </p:txBody>
      </p:sp>
      <p:sp>
        <p:nvSpPr>
          <p:cNvPr id="4" name="Slide Number Placeholder 3"/>
          <p:cNvSpPr>
            <a:spLocks noGrp="1"/>
          </p:cNvSpPr>
          <p:nvPr>
            <p:ph type="sldNum" sz="quarter" idx="5"/>
          </p:nvPr>
        </p:nvSpPr>
        <p:spPr/>
        <p:txBody>
          <a:bodyPr/>
          <a:lstStyle/>
          <a:p>
            <a:fld id="{4785B458-6B56-724B-81B2-5D4E7644184A}" type="slidenum">
              <a:rPr lang="en-US" smtClean="0"/>
              <a:t>17</a:t>
            </a:fld>
            <a:endParaRPr lang="en-US"/>
          </a:p>
        </p:txBody>
      </p:sp>
    </p:spTree>
    <p:extLst>
      <p:ext uri="{BB962C8B-B14F-4D97-AF65-F5344CB8AC3E}">
        <p14:creationId xmlns:p14="http://schemas.microsoft.com/office/powerpoint/2010/main" val="3601441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style at the WSJ doesn't give people the title of Dr. but they both are. we have a physicist and also an astronaut - not just any astronaut but the one trained geologist to walk on the moon. So these are people with serious credentials but fringe, contrarian views. </a:t>
            </a:r>
          </a:p>
        </p:txBody>
      </p:sp>
      <p:sp>
        <p:nvSpPr>
          <p:cNvPr id="4" name="Slide Number Placeholder 3"/>
          <p:cNvSpPr>
            <a:spLocks noGrp="1"/>
          </p:cNvSpPr>
          <p:nvPr>
            <p:ph type="sldNum" sz="quarter" idx="5"/>
          </p:nvPr>
        </p:nvSpPr>
        <p:spPr/>
        <p:txBody>
          <a:bodyPr/>
          <a:lstStyle/>
          <a:p>
            <a:fld id="{4785B458-6B56-724B-81B2-5D4E7644184A}" type="slidenum">
              <a:rPr lang="en-US" smtClean="0"/>
              <a:t>18</a:t>
            </a:fld>
            <a:endParaRPr lang="en-US"/>
          </a:p>
        </p:txBody>
      </p:sp>
    </p:spTree>
    <p:extLst>
      <p:ext uri="{BB962C8B-B14F-4D97-AF65-F5344CB8AC3E}">
        <p14:creationId xmlns:p14="http://schemas.microsoft.com/office/powerpoint/2010/main" val="3700637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Fake people are a big deal on social media - researchers refer to them as bots, and they influence us by making ideas and viewpoints look more popular than they are, and people are naturally inclined to gravitate toward things they think other people are paying attention to. </a:t>
            </a:r>
          </a:p>
          <a:p>
            <a:endParaRPr lang="en-US" dirty="0"/>
          </a:p>
          <a:p>
            <a:r>
              <a:rPr lang="en-US" dirty="0"/>
              <a:t>In this column I described an experiment scientists did with birds....bots are doing the same kind of thing to us.</a:t>
            </a:r>
          </a:p>
        </p:txBody>
      </p:sp>
      <p:sp>
        <p:nvSpPr>
          <p:cNvPr id="4" name="Slide Number Placeholder 3"/>
          <p:cNvSpPr>
            <a:spLocks noGrp="1"/>
          </p:cNvSpPr>
          <p:nvPr>
            <p:ph type="sldNum" sz="quarter" idx="5"/>
          </p:nvPr>
        </p:nvSpPr>
        <p:spPr/>
        <p:txBody>
          <a:bodyPr/>
          <a:lstStyle/>
          <a:p>
            <a:fld id="{4785B458-6B56-724B-81B2-5D4E7644184A}" type="slidenum">
              <a:rPr lang="en-US" smtClean="0"/>
              <a:t>19</a:t>
            </a:fld>
            <a:endParaRPr lang="en-US"/>
          </a:p>
        </p:txBody>
      </p:sp>
    </p:spTree>
    <p:extLst>
      <p:ext uri="{BB962C8B-B14F-4D97-AF65-F5344CB8AC3E}">
        <p14:creationId xmlns:p14="http://schemas.microsoft.com/office/powerpoint/2010/main" val="2413003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experience as a journalist - trying to avoid spreading misinformation while covering really complex topics....</a:t>
            </a:r>
          </a:p>
          <a:p>
            <a:endParaRPr lang="en-US" dirty="0"/>
          </a:p>
          <a:p>
            <a:r>
              <a:rPr lang="en-US" dirty="0"/>
              <a:t>And I'd like to delve into the science of misinformation - which is something I've been covering for the last few years. </a:t>
            </a:r>
          </a:p>
          <a:p>
            <a:r>
              <a:rPr lang="en-US" dirty="0"/>
              <a:t>*what kinds of misinformation are most believable*what's the relationship between polarization and misinformation. </a:t>
            </a:r>
          </a:p>
        </p:txBody>
      </p:sp>
      <p:sp>
        <p:nvSpPr>
          <p:cNvPr id="4" name="Slide Number Placeholder 3"/>
          <p:cNvSpPr>
            <a:spLocks noGrp="1"/>
          </p:cNvSpPr>
          <p:nvPr>
            <p:ph type="sldNum" sz="quarter" idx="5"/>
          </p:nvPr>
        </p:nvSpPr>
        <p:spPr/>
        <p:txBody>
          <a:bodyPr/>
          <a:lstStyle/>
          <a:p>
            <a:fld id="{4785B458-6B56-724B-81B2-5D4E7644184A}" type="slidenum">
              <a:rPr lang="en-US" smtClean="0"/>
              <a:t>2</a:t>
            </a:fld>
            <a:endParaRPr lang="en-US"/>
          </a:p>
        </p:txBody>
      </p:sp>
    </p:spTree>
    <p:extLst>
      <p:ext uri="{BB962C8B-B14F-4D97-AF65-F5344CB8AC3E}">
        <p14:creationId xmlns:p14="http://schemas.microsoft.com/office/powerpoint/2010/main" val="1292286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learned that the best misinformation is mostly true from one of the most interesting people I've ever interviewed. Stanislav Bittman was born in Czechoslovakia, and worked as a spy under the soviets where his job was to create disinformation. When things got bad between his country and the Soviets he defected to the US and for a while taught a course at Boston University in how not to fall for propaganda. </a:t>
            </a:r>
          </a:p>
        </p:txBody>
      </p:sp>
      <p:sp>
        <p:nvSpPr>
          <p:cNvPr id="4" name="Slide Number Placeholder 3"/>
          <p:cNvSpPr>
            <a:spLocks noGrp="1"/>
          </p:cNvSpPr>
          <p:nvPr>
            <p:ph type="sldNum" sz="quarter" idx="5"/>
          </p:nvPr>
        </p:nvSpPr>
        <p:spPr/>
        <p:txBody>
          <a:bodyPr/>
          <a:lstStyle/>
          <a:p>
            <a:fld id="{4785B458-6B56-724B-81B2-5D4E7644184A}" type="slidenum">
              <a:rPr lang="en-US" smtClean="0"/>
              <a:t>20</a:t>
            </a:fld>
            <a:endParaRPr lang="en-US"/>
          </a:p>
        </p:txBody>
      </p:sp>
    </p:spTree>
    <p:extLst>
      <p:ext uri="{BB962C8B-B14F-4D97-AF65-F5344CB8AC3E}">
        <p14:creationId xmlns:p14="http://schemas.microsoft.com/office/powerpoint/2010/main" val="2122667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tend to find more sources of the same misinformation but rarely check the credibility of their sources. </a:t>
            </a:r>
          </a:p>
        </p:txBody>
      </p:sp>
      <p:sp>
        <p:nvSpPr>
          <p:cNvPr id="4" name="Slide Number Placeholder 3"/>
          <p:cNvSpPr>
            <a:spLocks noGrp="1"/>
          </p:cNvSpPr>
          <p:nvPr>
            <p:ph type="sldNum" sz="quarter" idx="5"/>
          </p:nvPr>
        </p:nvSpPr>
        <p:spPr/>
        <p:txBody>
          <a:bodyPr/>
          <a:lstStyle/>
          <a:p>
            <a:fld id="{4785B458-6B56-724B-81B2-5D4E7644184A}" type="slidenum">
              <a:rPr lang="en-US" smtClean="0"/>
              <a:t>21</a:t>
            </a:fld>
            <a:endParaRPr lang="en-US"/>
          </a:p>
        </p:txBody>
      </p:sp>
    </p:spTree>
    <p:extLst>
      <p:ext uri="{BB962C8B-B14F-4D97-AF65-F5344CB8AC3E}">
        <p14:creationId xmlns:p14="http://schemas.microsoft.com/office/powerpoint/2010/main" val="2652027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column in 2023 I talked to researchers about the connection between our political polarization and the misinformation problem. They didn't think people were divided because we're misinformed. It was the other way around. </a:t>
            </a:r>
          </a:p>
          <a:p>
            <a:r>
              <a:rPr lang="en-US" dirty="0"/>
              <a:t>People posting on social media care not about truth but about scoring points for their political team. </a:t>
            </a:r>
          </a:p>
        </p:txBody>
      </p:sp>
      <p:sp>
        <p:nvSpPr>
          <p:cNvPr id="4" name="Slide Number Placeholder 3"/>
          <p:cNvSpPr>
            <a:spLocks noGrp="1"/>
          </p:cNvSpPr>
          <p:nvPr>
            <p:ph type="sldNum" sz="quarter" idx="5"/>
          </p:nvPr>
        </p:nvSpPr>
        <p:spPr/>
        <p:txBody>
          <a:bodyPr/>
          <a:lstStyle/>
          <a:p>
            <a:fld id="{4785B458-6B56-724B-81B2-5D4E7644184A}" type="slidenum">
              <a:rPr lang="en-US" smtClean="0"/>
              <a:t>22</a:t>
            </a:fld>
            <a:endParaRPr lang="en-US"/>
          </a:p>
        </p:txBody>
      </p:sp>
    </p:spTree>
    <p:extLst>
      <p:ext uri="{BB962C8B-B14F-4D97-AF65-F5344CB8AC3E}">
        <p14:creationId xmlns:p14="http://schemas.microsoft.com/office/powerpoint/2010/main" val="4802221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study I quoted in that column. </a:t>
            </a:r>
          </a:p>
          <a:p>
            <a:r>
              <a:rPr lang="en-US" dirty="0"/>
              <a:t>........If people thought they were just average at spotting misinformation, they'd assume that if they saw obviously phony stories on social media that other people were also recognizing them as false. </a:t>
            </a:r>
          </a:p>
          <a:p>
            <a:endParaRPr lang="en-US" dirty="0"/>
          </a:p>
          <a:p>
            <a:r>
              <a:rPr lang="en-US" dirty="0"/>
              <a:t>Nobody is worried about being misinformed. </a:t>
            </a:r>
          </a:p>
        </p:txBody>
      </p:sp>
      <p:sp>
        <p:nvSpPr>
          <p:cNvPr id="4" name="Slide Number Placeholder 3"/>
          <p:cNvSpPr>
            <a:spLocks noGrp="1"/>
          </p:cNvSpPr>
          <p:nvPr>
            <p:ph type="sldNum" sz="quarter" idx="5"/>
          </p:nvPr>
        </p:nvSpPr>
        <p:spPr/>
        <p:txBody>
          <a:bodyPr/>
          <a:lstStyle/>
          <a:p>
            <a:fld id="{4785B458-6B56-724B-81B2-5D4E7644184A}" type="slidenum">
              <a:rPr lang="en-US" smtClean="0"/>
              <a:t>23</a:t>
            </a:fld>
            <a:endParaRPr lang="en-US"/>
          </a:p>
        </p:txBody>
      </p:sp>
    </p:spTree>
    <p:extLst>
      <p:ext uri="{BB962C8B-B14F-4D97-AF65-F5344CB8AC3E}">
        <p14:creationId xmlns:p14="http://schemas.microsoft.com/office/powerpoint/2010/main" val="780050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story I talked to a researcher named Mike Macy at Cornell University. We talked about the way most crises brig people together, but the Covid pandemic had the opposite effect. Some of this happened because people in the middle risked getting beaten up by both sides, and so tend to retreat to the safety of the left or the right. </a:t>
            </a:r>
          </a:p>
        </p:txBody>
      </p:sp>
      <p:sp>
        <p:nvSpPr>
          <p:cNvPr id="4" name="Slide Number Placeholder 3"/>
          <p:cNvSpPr>
            <a:spLocks noGrp="1"/>
          </p:cNvSpPr>
          <p:nvPr>
            <p:ph type="sldNum" sz="quarter" idx="5"/>
          </p:nvPr>
        </p:nvSpPr>
        <p:spPr/>
        <p:txBody>
          <a:bodyPr/>
          <a:lstStyle/>
          <a:p>
            <a:fld id="{4785B458-6B56-724B-81B2-5D4E7644184A}" type="slidenum">
              <a:rPr lang="en-US" smtClean="0"/>
              <a:t>24</a:t>
            </a:fld>
            <a:endParaRPr lang="en-US"/>
          </a:p>
        </p:txBody>
      </p:sp>
    </p:spTree>
    <p:extLst>
      <p:ext uri="{BB962C8B-B14F-4D97-AF65-F5344CB8AC3E}">
        <p14:creationId xmlns:p14="http://schemas.microsoft.com/office/powerpoint/2010/main" val="4098554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certainly have the right to censor hateful language or racism on their own social media platforms, but there's a problem that comes up when you try to censor misinformation - sometimes the censors get it wrong.</a:t>
            </a:r>
          </a:p>
          <a:p>
            <a:r>
              <a:rPr lang="en-US" dirty="0"/>
              <a:t>A striking case was Facebook censoring speculation that the pandemic virus didn't come from a wet market but from a lab. The reality was the scientific community never had a good idea where this virus came from and the case for the wet market was far from airtight. It wasn't clear it was the origin or site of superspreading event. </a:t>
            </a:r>
          </a:p>
          <a:p>
            <a:r>
              <a:rPr lang="en-US" dirty="0"/>
              <a:t>Suppression of information on such an important question led to a real collapse in trust - not just trust in Facebook, which wouldn't be a bad thing, but trust in the </a:t>
            </a:r>
            <a:r>
              <a:rPr lang="en-US" dirty="0" err="1"/>
              <a:t>goverment</a:t>
            </a:r>
            <a:r>
              <a:rPr lang="en-US" dirty="0"/>
              <a:t>, science and the media in general. </a:t>
            </a:r>
          </a:p>
        </p:txBody>
      </p:sp>
      <p:sp>
        <p:nvSpPr>
          <p:cNvPr id="4" name="Slide Number Placeholder 3"/>
          <p:cNvSpPr>
            <a:spLocks noGrp="1"/>
          </p:cNvSpPr>
          <p:nvPr>
            <p:ph type="sldNum" sz="quarter" idx="5"/>
          </p:nvPr>
        </p:nvSpPr>
        <p:spPr/>
        <p:txBody>
          <a:bodyPr/>
          <a:lstStyle/>
          <a:p>
            <a:fld id="{4785B458-6B56-724B-81B2-5D4E7644184A}" type="slidenum">
              <a:rPr lang="en-US" smtClean="0"/>
              <a:t>26</a:t>
            </a:fld>
            <a:endParaRPr lang="en-US"/>
          </a:p>
        </p:txBody>
      </p:sp>
    </p:spTree>
    <p:extLst>
      <p:ext uri="{BB962C8B-B14F-4D97-AF65-F5344CB8AC3E}">
        <p14:creationId xmlns:p14="http://schemas.microsoft.com/office/powerpoint/2010/main" val="1929100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 similar problem can crop up with fact checking - this is a column I wrote about the way some experts misidentified misinformation about the pandemic. </a:t>
            </a:r>
          </a:p>
          <a:p>
            <a:r>
              <a:rPr lang="en-US" dirty="0"/>
              <a:t>Again, how do people know they have the truth? How do they know the other side is wrong? ....</a:t>
            </a:r>
          </a:p>
        </p:txBody>
      </p:sp>
      <p:sp>
        <p:nvSpPr>
          <p:cNvPr id="4" name="Slide Number Placeholder 3"/>
          <p:cNvSpPr>
            <a:spLocks noGrp="1"/>
          </p:cNvSpPr>
          <p:nvPr>
            <p:ph type="sldNum" sz="quarter" idx="5"/>
          </p:nvPr>
        </p:nvSpPr>
        <p:spPr/>
        <p:txBody>
          <a:bodyPr/>
          <a:lstStyle/>
          <a:p>
            <a:fld id="{4785B458-6B56-724B-81B2-5D4E7644184A}" type="slidenum">
              <a:rPr lang="en-US" smtClean="0"/>
              <a:t>27</a:t>
            </a:fld>
            <a:endParaRPr lang="en-US"/>
          </a:p>
        </p:txBody>
      </p:sp>
    </p:spTree>
    <p:extLst>
      <p:ext uri="{BB962C8B-B14F-4D97-AF65-F5344CB8AC3E}">
        <p14:creationId xmlns:p14="http://schemas.microsoft.com/office/powerpoint/2010/main" val="37415823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column was based on this study, which is about alleged misinformation being spread by rogue doctors on Twitter and Fox News. But if you look at the data.....some of the "misinformation isn't wrong. </a:t>
            </a:r>
          </a:p>
        </p:txBody>
      </p:sp>
      <p:sp>
        <p:nvSpPr>
          <p:cNvPr id="4" name="Slide Number Placeholder 3"/>
          <p:cNvSpPr>
            <a:spLocks noGrp="1"/>
          </p:cNvSpPr>
          <p:nvPr>
            <p:ph type="sldNum" sz="quarter" idx="5"/>
          </p:nvPr>
        </p:nvSpPr>
        <p:spPr/>
        <p:txBody>
          <a:bodyPr/>
          <a:lstStyle/>
          <a:p>
            <a:fld id="{4785B458-6B56-724B-81B2-5D4E7644184A}" type="slidenum">
              <a:rPr lang="en-US" smtClean="0"/>
              <a:t>28</a:t>
            </a:fld>
            <a:endParaRPr lang="en-US"/>
          </a:p>
        </p:txBody>
      </p:sp>
    </p:spTree>
    <p:extLst>
      <p:ext uri="{BB962C8B-B14F-4D97-AF65-F5344CB8AC3E}">
        <p14:creationId xmlns:p14="http://schemas.microsoft.com/office/powerpoint/2010/main" val="2993093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That's pretty much what had come out of all those FOIA requests - top virologists did indeed worry about a lab leak. </a:t>
            </a:r>
          </a:p>
          <a:p>
            <a:r>
              <a:rPr lang="en-US" dirty="0"/>
              <a:t>If most of the patients at this health center were vaccinated then it's pretty likely that this is right. The vaccine isn't very effective at preventing infection. </a:t>
            </a:r>
          </a:p>
          <a:p>
            <a:endParaRPr lang="en-US" dirty="0"/>
          </a:p>
          <a:p>
            <a:r>
              <a:rPr lang="en-US" dirty="0"/>
              <a:t>Finally, it was understood from the start, by immunologists that this virus left people with some </a:t>
            </a:r>
            <a:r>
              <a:rPr lang="en-US" dirty="0" err="1"/>
              <a:t>protectve</a:t>
            </a:r>
            <a:r>
              <a:rPr lang="en-US" dirty="0"/>
              <a:t> immunity. That's the reason the vaccine works. </a:t>
            </a:r>
          </a:p>
        </p:txBody>
      </p:sp>
      <p:sp>
        <p:nvSpPr>
          <p:cNvPr id="4" name="Slide Number Placeholder 3"/>
          <p:cNvSpPr>
            <a:spLocks noGrp="1"/>
          </p:cNvSpPr>
          <p:nvPr>
            <p:ph type="sldNum" sz="quarter" idx="5"/>
          </p:nvPr>
        </p:nvSpPr>
        <p:spPr/>
        <p:txBody>
          <a:bodyPr/>
          <a:lstStyle/>
          <a:p>
            <a:fld id="{4785B458-6B56-724B-81B2-5D4E7644184A}" type="slidenum">
              <a:rPr lang="en-US" smtClean="0"/>
              <a:t>29</a:t>
            </a:fld>
            <a:endParaRPr lang="en-US"/>
          </a:p>
        </p:txBody>
      </p:sp>
    </p:spTree>
    <p:extLst>
      <p:ext uri="{BB962C8B-B14F-4D97-AF65-F5344CB8AC3E}">
        <p14:creationId xmlns:p14="http://schemas.microsoft.com/office/powerpoint/2010/main" val="19084569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was going on? I came to suspect that the authors of the paper were defining misinformation differently. </a:t>
            </a:r>
          </a:p>
          <a:p>
            <a:endParaRPr lang="en-US" dirty="0"/>
          </a:p>
          <a:p>
            <a:r>
              <a:rPr lang="en-US" dirty="0"/>
              <a:t>Or is it 2: They thought people needed a very simple message - vaccines work, and so anyone pointing out the limitations of the vaccine is spreading misinformation. </a:t>
            </a:r>
          </a:p>
          <a:p>
            <a:endParaRPr lang="en-US" dirty="0"/>
          </a:p>
          <a:p>
            <a:r>
              <a:rPr lang="en-US" dirty="0"/>
              <a:t>This is a very serious disagreement and we need to talk about this. I happen to think we should use the first definition - about falsehood. There's some scientific evidence from a field called risk communication that shows honest is the best policy for saving lives in a crisis. it may also be problematic for democracy to allow individuals to define truth and misinformation. </a:t>
            </a:r>
          </a:p>
        </p:txBody>
      </p:sp>
      <p:sp>
        <p:nvSpPr>
          <p:cNvPr id="4" name="Slide Number Placeholder 3"/>
          <p:cNvSpPr>
            <a:spLocks noGrp="1"/>
          </p:cNvSpPr>
          <p:nvPr>
            <p:ph type="sldNum" sz="quarter" idx="5"/>
          </p:nvPr>
        </p:nvSpPr>
        <p:spPr/>
        <p:txBody>
          <a:bodyPr/>
          <a:lstStyle/>
          <a:p>
            <a:fld id="{4785B458-6B56-724B-81B2-5D4E7644184A}" type="slidenum">
              <a:rPr lang="en-US" smtClean="0"/>
              <a:t>30</a:t>
            </a:fld>
            <a:endParaRPr lang="en-US"/>
          </a:p>
        </p:txBody>
      </p:sp>
    </p:spTree>
    <p:extLst>
      <p:ext uri="{BB962C8B-B14F-4D97-AF65-F5344CB8AC3E}">
        <p14:creationId xmlns:p14="http://schemas.microsoft.com/office/powerpoint/2010/main" val="1468902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anyone have people from opposite sides of our political divide at Thanksgiving? Could you talk about current events. </a:t>
            </a:r>
          </a:p>
          <a:p>
            <a:endParaRPr lang="en-US" dirty="0"/>
          </a:p>
          <a:p>
            <a:r>
              <a:rPr lang="en-US" dirty="0"/>
              <a:t>Surveys show people are less likely to be liberal on one issue and conservative on the other - so we're disagreeing in a different, more personal way. </a:t>
            </a:r>
          </a:p>
        </p:txBody>
      </p:sp>
      <p:sp>
        <p:nvSpPr>
          <p:cNvPr id="4" name="Slide Number Placeholder 3"/>
          <p:cNvSpPr>
            <a:spLocks noGrp="1"/>
          </p:cNvSpPr>
          <p:nvPr>
            <p:ph type="sldNum" sz="quarter" idx="5"/>
          </p:nvPr>
        </p:nvSpPr>
        <p:spPr/>
        <p:txBody>
          <a:bodyPr/>
          <a:lstStyle/>
          <a:p>
            <a:fld id="{4785B458-6B56-724B-81B2-5D4E7644184A}" type="slidenum">
              <a:rPr lang="en-US" smtClean="0"/>
              <a:t>3</a:t>
            </a:fld>
            <a:endParaRPr lang="en-US"/>
          </a:p>
        </p:txBody>
      </p:sp>
    </p:spTree>
    <p:extLst>
      <p:ext uri="{BB962C8B-B14F-4D97-AF65-F5344CB8AC3E}">
        <p14:creationId xmlns:p14="http://schemas.microsoft.com/office/powerpoint/2010/main" val="672017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Telling Stories. One word I kept hearing during the pandemic was nuance - which was assumed to be something the public was too stupid to comprehend. But people are wired to listen to stories. </a:t>
            </a:r>
          </a:p>
          <a:p>
            <a:endParaRPr lang="en-US" dirty="0"/>
          </a:p>
          <a:p>
            <a:r>
              <a:rPr lang="en-US" dirty="0"/>
              <a:t>In defense of people who believe it worked, Covid can be </a:t>
            </a:r>
            <a:r>
              <a:rPr lang="en-US" dirty="0" err="1"/>
              <a:t>extemly</a:t>
            </a:r>
            <a:r>
              <a:rPr lang="en-US" dirty="0"/>
              <a:t> mild and can go away quickly in some cases, so people who took this drug might credit it with the mildness and fast recovery. </a:t>
            </a:r>
          </a:p>
        </p:txBody>
      </p:sp>
      <p:sp>
        <p:nvSpPr>
          <p:cNvPr id="4" name="Slide Number Placeholder 3"/>
          <p:cNvSpPr>
            <a:spLocks noGrp="1"/>
          </p:cNvSpPr>
          <p:nvPr>
            <p:ph type="sldNum" sz="quarter" idx="5"/>
          </p:nvPr>
        </p:nvSpPr>
        <p:spPr/>
        <p:txBody>
          <a:bodyPr/>
          <a:lstStyle/>
          <a:p>
            <a:fld id="{4785B458-6B56-724B-81B2-5D4E7644184A}" type="slidenum">
              <a:rPr lang="en-US" smtClean="0"/>
              <a:t>31</a:t>
            </a:fld>
            <a:endParaRPr lang="en-US"/>
          </a:p>
        </p:txBody>
      </p:sp>
    </p:spTree>
    <p:extLst>
      <p:ext uri="{BB962C8B-B14F-4D97-AF65-F5344CB8AC3E}">
        <p14:creationId xmlns:p14="http://schemas.microsoft.com/office/powerpoint/2010/main" val="1688458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a fascinating study I wrote about - it involves the value of more information. The researchers gave people a story involving a school that depended on an aquifer that was drying up. They could merge or stay independent. </a:t>
            </a:r>
          </a:p>
          <a:p>
            <a:r>
              <a:rPr lang="en-US" dirty="0"/>
              <a:t>........In the end they called the effect the illusion of information adequacy - people with half the story don't know what they don't know. </a:t>
            </a:r>
          </a:p>
        </p:txBody>
      </p:sp>
      <p:sp>
        <p:nvSpPr>
          <p:cNvPr id="4" name="Slide Number Placeholder 3"/>
          <p:cNvSpPr>
            <a:spLocks noGrp="1"/>
          </p:cNvSpPr>
          <p:nvPr>
            <p:ph type="sldNum" sz="quarter" idx="5"/>
          </p:nvPr>
        </p:nvSpPr>
        <p:spPr/>
        <p:txBody>
          <a:bodyPr/>
          <a:lstStyle/>
          <a:p>
            <a:fld id="{4785B458-6B56-724B-81B2-5D4E7644184A}" type="slidenum">
              <a:rPr lang="en-US" smtClean="0"/>
              <a:t>32</a:t>
            </a:fld>
            <a:endParaRPr lang="en-US"/>
          </a:p>
        </p:txBody>
      </p:sp>
    </p:spTree>
    <p:extLst>
      <p:ext uri="{BB962C8B-B14F-4D97-AF65-F5344CB8AC3E}">
        <p14:creationId xmlns:p14="http://schemas.microsoft.com/office/powerpoint/2010/main" val="9387789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other studies have shown, people often go along with rumors that make their </a:t>
            </a:r>
            <a:r>
              <a:rPr lang="en-US" dirty="0" err="1"/>
              <a:t>percieve</a:t>
            </a:r>
            <a:r>
              <a:rPr lang="en-US" dirty="0"/>
              <a:t> enemies look bad, even if they don't really believe them. If you pay people however, even just a dollar, they will improve dramatically in how well they can distinguish fake news from genuine news stories. </a:t>
            </a:r>
          </a:p>
        </p:txBody>
      </p:sp>
      <p:sp>
        <p:nvSpPr>
          <p:cNvPr id="4" name="Slide Number Placeholder 3"/>
          <p:cNvSpPr>
            <a:spLocks noGrp="1"/>
          </p:cNvSpPr>
          <p:nvPr>
            <p:ph type="sldNum" sz="quarter" idx="5"/>
          </p:nvPr>
        </p:nvSpPr>
        <p:spPr/>
        <p:txBody>
          <a:bodyPr/>
          <a:lstStyle/>
          <a:p>
            <a:fld id="{4785B458-6B56-724B-81B2-5D4E7644184A}" type="slidenum">
              <a:rPr lang="en-US" smtClean="0"/>
              <a:t>33</a:t>
            </a:fld>
            <a:endParaRPr lang="en-US"/>
          </a:p>
        </p:txBody>
      </p:sp>
    </p:spTree>
    <p:extLst>
      <p:ext uri="{BB962C8B-B14F-4D97-AF65-F5344CB8AC3E}">
        <p14:creationId xmlns:p14="http://schemas.microsoft.com/office/powerpoint/2010/main" val="11471679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researchers I've interviewed, Mike </a:t>
            </a:r>
            <a:r>
              <a:rPr lang="en-US" dirty="0" err="1"/>
              <a:t>macy</a:t>
            </a:r>
            <a:r>
              <a:rPr lang="en-US" dirty="0"/>
              <a:t> of Cornell, found many issues could be associated with either the political right or left - that there was a randomness to it. he have people issues such as teaching classic books in school or use of AI, and found people would take whichever position aligned with their political tribe. And that got me thinking.....</a:t>
            </a:r>
          </a:p>
        </p:txBody>
      </p:sp>
      <p:sp>
        <p:nvSpPr>
          <p:cNvPr id="4" name="Slide Number Placeholder 3"/>
          <p:cNvSpPr>
            <a:spLocks noGrp="1"/>
          </p:cNvSpPr>
          <p:nvPr>
            <p:ph type="sldNum" sz="quarter" idx="5"/>
          </p:nvPr>
        </p:nvSpPr>
        <p:spPr/>
        <p:txBody>
          <a:bodyPr/>
          <a:lstStyle/>
          <a:p>
            <a:fld id="{4785B458-6B56-724B-81B2-5D4E7644184A}" type="slidenum">
              <a:rPr lang="en-US" smtClean="0"/>
              <a:t>34</a:t>
            </a:fld>
            <a:endParaRPr lang="en-US"/>
          </a:p>
        </p:txBody>
      </p:sp>
    </p:spTree>
    <p:extLst>
      <p:ext uri="{BB962C8B-B14F-4D97-AF65-F5344CB8AC3E}">
        <p14:creationId xmlns:p14="http://schemas.microsoft.com/office/powerpoint/2010/main" val="646293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solution is to promote reliability over </a:t>
            </a:r>
            <a:r>
              <a:rPr lang="en-US" dirty="0" err="1"/>
              <a:t>clickabilty</a:t>
            </a:r>
            <a:r>
              <a:rPr lang="en-US" dirty="0"/>
              <a:t>. Here's a column I wrote in early 2025, and it's the topic I'm researching</a:t>
            </a:r>
          </a:p>
          <a:p>
            <a:r>
              <a:rPr lang="en-US" dirty="0"/>
              <a:t> for my next column. </a:t>
            </a:r>
          </a:p>
          <a:p>
            <a:endParaRPr lang="en-US" dirty="0"/>
          </a:p>
          <a:p>
            <a:r>
              <a:rPr lang="en-US" dirty="0"/>
              <a:t>There's been another rebuttal, which is why I'm revisiting it. Everyone makes mistakes but only a few journalists still go back and try to keep correcting the record. People used to subscribe to newspapers partly for reliability. newspapers may be dying but there's still an important role in our future for reliability. </a:t>
            </a:r>
          </a:p>
        </p:txBody>
      </p:sp>
      <p:sp>
        <p:nvSpPr>
          <p:cNvPr id="4" name="Slide Number Placeholder 3"/>
          <p:cNvSpPr>
            <a:spLocks noGrp="1"/>
          </p:cNvSpPr>
          <p:nvPr>
            <p:ph type="sldNum" sz="quarter" idx="5"/>
          </p:nvPr>
        </p:nvSpPr>
        <p:spPr/>
        <p:txBody>
          <a:bodyPr/>
          <a:lstStyle/>
          <a:p>
            <a:fld id="{4785B458-6B56-724B-81B2-5D4E7644184A}" type="slidenum">
              <a:rPr lang="en-US" smtClean="0"/>
              <a:t>35</a:t>
            </a:fld>
            <a:endParaRPr lang="en-US"/>
          </a:p>
        </p:txBody>
      </p:sp>
    </p:spTree>
    <p:extLst>
      <p:ext uri="{BB962C8B-B14F-4D97-AF65-F5344CB8AC3E}">
        <p14:creationId xmlns:p14="http://schemas.microsoft.com/office/powerpoint/2010/main" val="4256058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Bloomberg - covered all areas of science, including social sciences, and misinformation was a general topic people were very concerned about - I wanted to be part of it. Almost anything can be covered from  scientific perspective. </a:t>
            </a:r>
          </a:p>
        </p:txBody>
      </p:sp>
      <p:sp>
        <p:nvSpPr>
          <p:cNvPr id="4" name="Slide Number Placeholder 3"/>
          <p:cNvSpPr>
            <a:spLocks noGrp="1"/>
          </p:cNvSpPr>
          <p:nvPr>
            <p:ph type="sldNum" sz="quarter" idx="5"/>
          </p:nvPr>
        </p:nvSpPr>
        <p:spPr/>
        <p:txBody>
          <a:bodyPr/>
          <a:lstStyle/>
          <a:p>
            <a:fld id="{4785B458-6B56-724B-81B2-5D4E7644184A}" type="slidenum">
              <a:rPr lang="en-US" smtClean="0"/>
              <a:t>4</a:t>
            </a:fld>
            <a:endParaRPr lang="en-US"/>
          </a:p>
        </p:txBody>
      </p:sp>
    </p:spTree>
    <p:extLst>
      <p:ext uri="{BB962C8B-B14F-4D97-AF65-F5344CB8AC3E}">
        <p14:creationId xmlns:p14="http://schemas.microsoft.com/office/powerpoint/2010/main" val="1534947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we had this pandemic! </a:t>
            </a:r>
          </a:p>
          <a:p>
            <a:endParaRPr lang="en-US" dirty="0"/>
          </a:p>
          <a:p>
            <a:r>
              <a:rPr lang="en-US" dirty="0"/>
              <a:t>I found out about a fellowship from the SPJ which involved a chunk of money to undertake a project. </a:t>
            </a:r>
          </a:p>
          <a:p>
            <a:r>
              <a:rPr lang="en-US" dirty="0"/>
              <a:t>I proposed medical misinformation which was the topic of the year in 2020. </a:t>
            </a:r>
          </a:p>
          <a:p>
            <a:endParaRPr lang="en-US" dirty="0"/>
          </a:p>
          <a:p>
            <a:r>
              <a:rPr lang="en-US" dirty="0"/>
              <a:t>Created podcast FTS</a:t>
            </a:r>
          </a:p>
        </p:txBody>
      </p:sp>
      <p:sp>
        <p:nvSpPr>
          <p:cNvPr id="4" name="Slide Number Placeholder 3"/>
          <p:cNvSpPr>
            <a:spLocks noGrp="1"/>
          </p:cNvSpPr>
          <p:nvPr>
            <p:ph type="sldNum" sz="quarter" idx="5"/>
          </p:nvPr>
        </p:nvSpPr>
        <p:spPr/>
        <p:txBody>
          <a:bodyPr/>
          <a:lstStyle/>
          <a:p>
            <a:fld id="{4785B458-6B56-724B-81B2-5D4E7644184A}" type="slidenum">
              <a:rPr lang="en-US" smtClean="0"/>
              <a:t>5</a:t>
            </a:fld>
            <a:endParaRPr lang="en-US"/>
          </a:p>
        </p:txBody>
      </p:sp>
    </p:spTree>
    <p:extLst>
      <p:ext uri="{BB962C8B-B14F-4D97-AF65-F5344CB8AC3E}">
        <p14:creationId xmlns:p14="http://schemas.microsoft.com/office/powerpoint/2010/main" val="2042912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dive in and talk about some things I learned researching the science of misinformation. </a:t>
            </a:r>
          </a:p>
        </p:txBody>
      </p:sp>
      <p:sp>
        <p:nvSpPr>
          <p:cNvPr id="4" name="Slide Number Placeholder 3"/>
          <p:cNvSpPr>
            <a:spLocks noGrp="1"/>
          </p:cNvSpPr>
          <p:nvPr>
            <p:ph type="sldNum" sz="quarter" idx="5"/>
          </p:nvPr>
        </p:nvSpPr>
        <p:spPr/>
        <p:txBody>
          <a:bodyPr/>
          <a:lstStyle/>
          <a:p>
            <a:fld id="{4785B458-6B56-724B-81B2-5D4E7644184A}" type="slidenum">
              <a:rPr lang="en-US" smtClean="0"/>
              <a:t>6</a:t>
            </a:fld>
            <a:endParaRPr lang="en-US"/>
          </a:p>
        </p:txBody>
      </p:sp>
    </p:spTree>
    <p:extLst>
      <p:ext uri="{BB962C8B-B14F-4D97-AF65-F5344CB8AC3E}">
        <p14:creationId xmlns:p14="http://schemas.microsoft.com/office/powerpoint/2010/main" val="2030392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study a lot of people bring up when you mention the science of misinformation. It goes back to 2013 and the lead author, Dan Kahan, is a professor at Yale Law School - so he's an expert on the intersection of behavioral science and law. </a:t>
            </a:r>
          </a:p>
        </p:txBody>
      </p:sp>
      <p:sp>
        <p:nvSpPr>
          <p:cNvPr id="4" name="Slide Number Placeholder 3"/>
          <p:cNvSpPr>
            <a:spLocks noGrp="1"/>
          </p:cNvSpPr>
          <p:nvPr>
            <p:ph type="sldNum" sz="quarter" idx="5"/>
          </p:nvPr>
        </p:nvSpPr>
        <p:spPr/>
        <p:txBody>
          <a:bodyPr/>
          <a:lstStyle/>
          <a:p>
            <a:fld id="{4785B458-6B56-724B-81B2-5D4E7644184A}" type="slidenum">
              <a:rPr lang="en-US" smtClean="0"/>
              <a:t>7</a:t>
            </a:fld>
            <a:endParaRPr lang="en-US"/>
          </a:p>
        </p:txBody>
      </p:sp>
    </p:spTree>
    <p:extLst>
      <p:ext uri="{BB962C8B-B14F-4D97-AF65-F5344CB8AC3E}">
        <p14:creationId xmlns:p14="http://schemas.microsoft.com/office/powerpoint/2010/main" val="6568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way this experiment worked, volunteers were first tested for math skills, also known as numeracy, and then given two sets of data to interpret. </a:t>
            </a:r>
          </a:p>
          <a:p>
            <a:endParaRPr lang="en-US" dirty="0"/>
          </a:p>
          <a:p>
            <a:r>
              <a:rPr lang="en-US" dirty="0"/>
              <a:t>Most people got that right, and the higher the math skills the more likely people were to correctly interpret the data. </a:t>
            </a:r>
          </a:p>
        </p:txBody>
      </p:sp>
      <p:sp>
        <p:nvSpPr>
          <p:cNvPr id="4" name="Slide Number Placeholder 3"/>
          <p:cNvSpPr>
            <a:spLocks noGrp="1"/>
          </p:cNvSpPr>
          <p:nvPr>
            <p:ph type="sldNum" sz="quarter" idx="5"/>
          </p:nvPr>
        </p:nvSpPr>
        <p:spPr/>
        <p:txBody>
          <a:bodyPr/>
          <a:lstStyle/>
          <a:p>
            <a:fld id="{4785B458-6B56-724B-81B2-5D4E7644184A}" type="slidenum">
              <a:rPr lang="en-US" smtClean="0"/>
              <a:t>8</a:t>
            </a:fld>
            <a:endParaRPr lang="en-US"/>
          </a:p>
        </p:txBody>
      </p:sp>
    </p:spTree>
    <p:extLst>
      <p:ext uri="{BB962C8B-B14F-4D97-AF65-F5344CB8AC3E}">
        <p14:creationId xmlns:p14="http://schemas.microsoft.com/office/powerpoint/2010/main" val="2586940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people got the exact same data but applied to something much more contentious and political: a gun control measure and they were supposed to assess whether it worked. </a:t>
            </a:r>
          </a:p>
          <a:p>
            <a:r>
              <a:rPr lang="en-US" dirty="0"/>
              <a:t>The math was the same but many of the people who got it right with a skin cream got it wrong. </a:t>
            </a:r>
          </a:p>
        </p:txBody>
      </p:sp>
      <p:sp>
        <p:nvSpPr>
          <p:cNvPr id="4" name="Slide Number Placeholder 3"/>
          <p:cNvSpPr>
            <a:spLocks noGrp="1"/>
          </p:cNvSpPr>
          <p:nvPr>
            <p:ph type="sldNum" sz="quarter" idx="5"/>
          </p:nvPr>
        </p:nvSpPr>
        <p:spPr/>
        <p:txBody>
          <a:bodyPr/>
          <a:lstStyle/>
          <a:p>
            <a:fld id="{4785B458-6B56-724B-81B2-5D4E7644184A}" type="slidenum">
              <a:rPr lang="en-US" smtClean="0"/>
              <a:t>9</a:t>
            </a:fld>
            <a:endParaRPr lang="en-US"/>
          </a:p>
        </p:txBody>
      </p:sp>
    </p:spTree>
    <p:extLst>
      <p:ext uri="{BB962C8B-B14F-4D97-AF65-F5344CB8AC3E}">
        <p14:creationId xmlns:p14="http://schemas.microsoft.com/office/powerpoint/2010/main" val="925298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7E16D-5E5E-920D-DBD4-3B06CB8E62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A86E72-1F1A-BAF0-17C6-2988991263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7B5684-34D8-F97C-DBB3-5492A6A1BE8C}"/>
              </a:ext>
            </a:extLst>
          </p:cNvPr>
          <p:cNvSpPr>
            <a:spLocks noGrp="1"/>
          </p:cNvSpPr>
          <p:nvPr>
            <p:ph type="dt" sz="half" idx="10"/>
          </p:nvPr>
        </p:nvSpPr>
        <p:spPr/>
        <p:txBody>
          <a:bodyPr/>
          <a:lstStyle/>
          <a:p>
            <a:fld id="{DC1CCA39-29F0-754D-8E60-969E2D4BF10C}" type="datetimeFigureOut">
              <a:rPr lang="en-US" smtClean="0"/>
              <a:t>11/30/25</a:t>
            </a:fld>
            <a:endParaRPr lang="en-US"/>
          </a:p>
        </p:txBody>
      </p:sp>
      <p:sp>
        <p:nvSpPr>
          <p:cNvPr id="5" name="Footer Placeholder 4">
            <a:extLst>
              <a:ext uri="{FF2B5EF4-FFF2-40B4-BE49-F238E27FC236}">
                <a16:creationId xmlns:a16="http://schemas.microsoft.com/office/drawing/2014/main" id="{D1985F25-343A-048B-77DA-80C29DB4D8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1B4DDA-458C-B7BC-43F9-3C289CD37E6F}"/>
              </a:ext>
            </a:extLst>
          </p:cNvPr>
          <p:cNvSpPr>
            <a:spLocks noGrp="1"/>
          </p:cNvSpPr>
          <p:nvPr>
            <p:ph type="sldNum" sz="quarter" idx="12"/>
          </p:nvPr>
        </p:nvSpPr>
        <p:spPr/>
        <p:txBody>
          <a:bodyPr/>
          <a:lstStyle/>
          <a:p>
            <a:fld id="{23C27313-FDED-D64E-BF40-BF2380C30FD3}" type="slidenum">
              <a:rPr lang="en-US" smtClean="0"/>
              <a:t>‹#›</a:t>
            </a:fld>
            <a:endParaRPr lang="en-US"/>
          </a:p>
        </p:txBody>
      </p:sp>
    </p:spTree>
    <p:extLst>
      <p:ext uri="{BB962C8B-B14F-4D97-AF65-F5344CB8AC3E}">
        <p14:creationId xmlns:p14="http://schemas.microsoft.com/office/powerpoint/2010/main" val="673451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32424-06F7-0AAF-A775-24B991337B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EB9A9A-1829-D141-3FD7-314EEB04EE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71BB8-5756-0871-7613-5FF7C40B812F}"/>
              </a:ext>
            </a:extLst>
          </p:cNvPr>
          <p:cNvSpPr>
            <a:spLocks noGrp="1"/>
          </p:cNvSpPr>
          <p:nvPr>
            <p:ph type="dt" sz="half" idx="10"/>
          </p:nvPr>
        </p:nvSpPr>
        <p:spPr/>
        <p:txBody>
          <a:bodyPr/>
          <a:lstStyle/>
          <a:p>
            <a:fld id="{DC1CCA39-29F0-754D-8E60-969E2D4BF10C}" type="datetimeFigureOut">
              <a:rPr lang="en-US" smtClean="0"/>
              <a:t>11/30/25</a:t>
            </a:fld>
            <a:endParaRPr lang="en-US"/>
          </a:p>
        </p:txBody>
      </p:sp>
      <p:sp>
        <p:nvSpPr>
          <p:cNvPr id="5" name="Footer Placeholder 4">
            <a:extLst>
              <a:ext uri="{FF2B5EF4-FFF2-40B4-BE49-F238E27FC236}">
                <a16:creationId xmlns:a16="http://schemas.microsoft.com/office/drawing/2014/main" id="{4B4CC369-81B8-FDE1-06D8-BDE4C2D8D5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AD2C5C-D543-31F2-E123-998A25C773BA}"/>
              </a:ext>
            </a:extLst>
          </p:cNvPr>
          <p:cNvSpPr>
            <a:spLocks noGrp="1"/>
          </p:cNvSpPr>
          <p:nvPr>
            <p:ph type="sldNum" sz="quarter" idx="12"/>
          </p:nvPr>
        </p:nvSpPr>
        <p:spPr/>
        <p:txBody>
          <a:bodyPr/>
          <a:lstStyle/>
          <a:p>
            <a:fld id="{23C27313-FDED-D64E-BF40-BF2380C30FD3}" type="slidenum">
              <a:rPr lang="en-US" smtClean="0"/>
              <a:t>‹#›</a:t>
            </a:fld>
            <a:endParaRPr lang="en-US"/>
          </a:p>
        </p:txBody>
      </p:sp>
    </p:spTree>
    <p:extLst>
      <p:ext uri="{BB962C8B-B14F-4D97-AF65-F5344CB8AC3E}">
        <p14:creationId xmlns:p14="http://schemas.microsoft.com/office/powerpoint/2010/main" val="3595657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C1BC68-B044-66B7-914F-A7106C05F2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145582-16ED-27BA-E929-D3FF902015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40479-F5B5-2CE7-4CFA-D1E81F1FA672}"/>
              </a:ext>
            </a:extLst>
          </p:cNvPr>
          <p:cNvSpPr>
            <a:spLocks noGrp="1"/>
          </p:cNvSpPr>
          <p:nvPr>
            <p:ph type="dt" sz="half" idx="10"/>
          </p:nvPr>
        </p:nvSpPr>
        <p:spPr/>
        <p:txBody>
          <a:bodyPr/>
          <a:lstStyle/>
          <a:p>
            <a:fld id="{DC1CCA39-29F0-754D-8E60-969E2D4BF10C}" type="datetimeFigureOut">
              <a:rPr lang="en-US" smtClean="0"/>
              <a:t>11/30/25</a:t>
            </a:fld>
            <a:endParaRPr lang="en-US"/>
          </a:p>
        </p:txBody>
      </p:sp>
      <p:sp>
        <p:nvSpPr>
          <p:cNvPr id="5" name="Footer Placeholder 4">
            <a:extLst>
              <a:ext uri="{FF2B5EF4-FFF2-40B4-BE49-F238E27FC236}">
                <a16:creationId xmlns:a16="http://schemas.microsoft.com/office/drawing/2014/main" id="{B9AE3FE6-4814-047C-F416-2323C90DF3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835D3F-46E5-B729-969E-38043AB1E192}"/>
              </a:ext>
            </a:extLst>
          </p:cNvPr>
          <p:cNvSpPr>
            <a:spLocks noGrp="1"/>
          </p:cNvSpPr>
          <p:nvPr>
            <p:ph type="sldNum" sz="quarter" idx="12"/>
          </p:nvPr>
        </p:nvSpPr>
        <p:spPr/>
        <p:txBody>
          <a:bodyPr/>
          <a:lstStyle/>
          <a:p>
            <a:fld id="{23C27313-FDED-D64E-BF40-BF2380C30FD3}" type="slidenum">
              <a:rPr lang="en-US" smtClean="0"/>
              <a:t>‹#›</a:t>
            </a:fld>
            <a:endParaRPr lang="en-US"/>
          </a:p>
        </p:txBody>
      </p:sp>
    </p:spTree>
    <p:extLst>
      <p:ext uri="{BB962C8B-B14F-4D97-AF65-F5344CB8AC3E}">
        <p14:creationId xmlns:p14="http://schemas.microsoft.com/office/powerpoint/2010/main" val="485748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1F7A0-7051-523E-F78C-3BBF9CAF83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199DF-B016-9E60-3E92-EC56323086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31E171-2177-5E61-93D9-3F7F885F361E}"/>
              </a:ext>
            </a:extLst>
          </p:cNvPr>
          <p:cNvSpPr>
            <a:spLocks noGrp="1"/>
          </p:cNvSpPr>
          <p:nvPr>
            <p:ph type="dt" sz="half" idx="10"/>
          </p:nvPr>
        </p:nvSpPr>
        <p:spPr/>
        <p:txBody>
          <a:bodyPr/>
          <a:lstStyle/>
          <a:p>
            <a:fld id="{DC1CCA39-29F0-754D-8E60-969E2D4BF10C}" type="datetimeFigureOut">
              <a:rPr lang="en-US" smtClean="0"/>
              <a:t>11/30/25</a:t>
            </a:fld>
            <a:endParaRPr lang="en-US"/>
          </a:p>
        </p:txBody>
      </p:sp>
      <p:sp>
        <p:nvSpPr>
          <p:cNvPr id="5" name="Footer Placeholder 4">
            <a:extLst>
              <a:ext uri="{FF2B5EF4-FFF2-40B4-BE49-F238E27FC236}">
                <a16:creationId xmlns:a16="http://schemas.microsoft.com/office/drawing/2014/main" id="{86DF7983-E921-4201-9550-4414950375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44B5F0-7817-44A2-E4CC-0D514EC5804E}"/>
              </a:ext>
            </a:extLst>
          </p:cNvPr>
          <p:cNvSpPr>
            <a:spLocks noGrp="1"/>
          </p:cNvSpPr>
          <p:nvPr>
            <p:ph type="sldNum" sz="quarter" idx="12"/>
          </p:nvPr>
        </p:nvSpPr>
        <p:spPr/>
        <p:txBody>
          <a:bodyPr/>
          <a:lstStyle/>
          <a:p>
            <a:fld id="{23C27313-FDED-D64E-BF40-BF2380C30FD3}" type="slidenum">
              <a:rPr lang="en-US" smtClean="0"/>
              <a:t>‹#›</a:t>
            </a:fld>
            <a:endParaRPr lang="en-US"/>
          </a:p>
        </p:txBody>
      </p:sp>
    </p:spTree>
    <p:extLst>
      <p:ext uri="{BB962C8B-B14F-4D97-AF65-F5344CB8AC3E}">
        <p14:creationId xmlns:p14="http://schemas.microsoft.com/office/powerpoint/2010/main" val="3854189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E7059-CFCC-5615-1617-29547DCFCD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6A1440-B40E-6D78-FE24-DE42FFF6F58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A4FFD0-2B44-359A-2C32-27CD95C6C471}"/>
              </a:ext>
            </a:extLst>
          </p:cNvPr>
          <p:cNvSpPr>
            <a:spLocks noGrp="1"/>
          </p:cNvSpPr>
          <p:nvPr>
            <p:ph type="dt" sz="half" idx="10"/>
          </p:nvPr>
        </p:nvSpPr>
        <p:spPr/>
        <p:txBody>
          <a:bodyPr/>
          <a:lstStyle/>
          <a:p>
            <a:fld id="{DC1CCA39-29F0-754D-8E60-969E2D4BF10C}" type="datetimeFigureOut">
              <a:rPr lang="en-US" smtClean="0"/>
              <a:t>11/30/25</a:t>
            </a:fld>
            <a:endParaRPr lang="en-US"/>
          </a:p>
        </p:txBody>
      </p:sp>
      <p:sp>
        <p:nvSpPr>
          <p:cNvPr id="5" name="Footer Placeholder 4">
            <a:extLst>
              <a:ext uri="{FF2B5EF4-FFF2-40B4-BE49-F238E27FC236}">
                <a16:creationId xmlns:a16="http://schemas.microsoft.com/office/drawing/2014/main" id="{CF20C5B5-9FEC-E494-B02A-D9F2167ADB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D9CF17-9D3A-4E15-2457-37F45948285E}"/>
              </a:ext>
            </a:extLst>
          </p:cNvPr>
          <p:cNvSpPr>
            <a:spLocks noGrp="1"/>
          </p:cNvSpPr>
          <p:nvPr>
            <p:ph type="sldNum" sz="quarter" idx="12"/>
          </p:nvPr>
        </p:nvSpPr>
        <p:spPr/>
        <p:txBody>
          <a:bodyPr/>
          <a:lstStyle/>
          <a:p>
            <a:fld id="{23C27313-FDED-D64E-BF40-BF2380C30FD3}" type="slidenum">
              <a:rPr lang="en-US" smtClean="0"/>
              <a:t>‹#›</a:t>
            </a:fld>
            <a:endParaRPr lang="en-US"/>
          </a:p>
        </p:txBody>
      </p:sp>
    </p:spTree>
    <p:extLst>
      <p:ext uri="{BB962C8B-B14F-4D97-AF65-F5344CB8AC3E}">
        <p14:creationId xmlns:p14="http://schemas.microsoft.com/office/powerpoint/2010/main" val="2443743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0273-F878-3858-1964-74183C920C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B6000A-51C8-F55F-74C6-1CC2ABEAA5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7C5619-0151-7CF5-68B8-8011E68A38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30BA1D-04A0-2525-455A-DE72AEFDF93F}"/>
              </a:ext>
            </a:extLst>
          </p:cNvPr>
          <p:cNvSpPr>
            <a:spLocks noGrp="1"/>
          </p:cNvSpPr>
          <p:nvPr>
            <p:ph type="dt" sz="half" idx="10"/>
          </p:nvPr>
        </p:nvSpPr>
        <p:spPr/>
        <p:txBody>
          <a:bodyPr/>
          <a:lstStyle/>
          <a:p>
            <a:fld id="{DC1CCA39-29F0-754D-8E60-969E2D4BF10C}" type="datetimeFigureOut">
              <a:rPr lang="en-US" smtClean="0"/>
              <a:t>11/30/25</a:t>
            </a:fld>
            <a:endParaRPr lang="en-US"/>
          </a:p>
        </p:txBody>
      </p:sp>
      <p:sp>
        <p:nvSpPr>
          <p:cNvPr id="6" name="Footer Placeholder 5">
            <a:extLst>
              <a:ext uri="{FF2B5EF4-FFF2-40B4-BE49-F238E27FC236}">
                <a16:creationId xmlns:a16="http://schemas.microsoft.com/office/drawing/2014/main" id="{3E0B31D1-A8AA-9B87-DCD4-E2E40E9E1B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42C444-A185-0E75-1720-470E9A842037}"/>
              </a:ext>
            </a:extLst>
          </p:cNvPr>
          <p:cNvSpPr>
            <a:spLocks noGrp="1"/>
          </p:cNvSpPr>
          <p:nvPr>
            <p:ph type="sldNum" sz="quarter" idx="12"/>
          </p:nvPr>
        </p:nvSpPr>
        <p:spPr/>
        <p:txBody>
          <a:bodyPr/>
          <a:lstStyle/>
          <a:p>
            <a:fld id="{23C27313-FDED-D64E-BF40-BF2380C30FD3}" type="slidenum">
              <a:rPr lang="en-US" smtClean="0"/>
              <a:t>‹#›</a:t>
            </a:fld>
            <a:endParaRPr lang="en-US"/>
          </a:p>
        </p:txBody>
      </p:sp>
    </p:spTree>
    <p:extLst>
      <p:ext uri="{BB962C8B-B14F-4D97-AF65-F5344CB8AC3E}">
        <p14:creationId xmlns:p14="http://schemas.microsoft.com/office/powerpoint/2010/main" val="917432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15537-FED5-4558-1FA0-937255C4A3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F6EA35-A251-7280-7385-83FA30DFF1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0105F7-C605-91D0-C183-6A7BDA8E22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D301D7-212D-332B-44E1-B1AB1EFA52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90B8C0-094A-8224-1B42-55A39EE597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4C5129-BB52-242C-4876-109A3F523456}"/>
              </a:ext>
            </a:extLst>
          </p:cNvPr>
          <p:cNvSpPr>
            <a:spLocks noGrp="1"/>
          </p:cNvSpPr>
          <p:nvPr>
            <p:ph type="dt" sz="half" idx="10"/>
          </p:nvPr>
        </p:nvSpPr>
        <p:spPr/>
        <p:txBody>
          <a:bodyPr/>
          <a:lstStyle/>
          <a:p>
            <a:fld id="{DC1CCA39-29F0-754D-8E60-969E2D4BF10C}" type="datetimeFigureOut">
              <a:rPr lang="en-US" smtClean="0"/>
              <a:t>11/30/25</a:t>
            </a:fld>
            <a:endParaRPr lang="en-US"/>
          </a:p>
        </p:txBody>
      </p:sp>
      <p:sp>
        <p:nvSpPr>
          <p:cNvPr id="8" name="Footer Placeholder 7">
            <a:extLst>
              <a:ext uri="{FF2B5EF4-FFF2-40B4-BE49-F238E27FC236}">
                <a16:creationId xmlns:a16="http://schemas.microsoft.com/office/drawing/2014/main" id="{8FB5A155-A9C6-5B6E-9473-6F3756EC65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7ACE13-172B-D0C1-9C1E-1B6E8B35A1C1}"/>
              </a:ext>
            </a:extLst>
          </p:cNvPr>
          <p:cNvSpPr>
            <a:spLocks noGrp="1"/>
          </p:cNvSpPr>
          <p:nvPr>
            <p:ph type="sldNum" sz="quarter" idx="12"/>
          </p:nvPr>
        </p:nvSpPr>
        <p:spPr/>
        <p:txBody>
          <a:bodyPr/>
          <a:lstStyle/>
          <a:p>
            <a:fld id="{23C27313-FDED-D64E-BF40-BF2380C30FD3}" type="slidenum">
              <a:rPr lang="en-US" smtClean="0"/>
              <a:t>‹#›</a:t>
            </a:fld>
            <a:endParaRPr lang="en-US"/>
          </a:p>
        </p:txBody>
      </p:sp>
    </p:spTree>
    <p:extLst>
      <p:ext uri="{BB962C8B-B14F-4D97-AF65-F5344CB8AC3E}">
        <p14:creationId xmlns:p14="http://schemas.microsoft.com/office/powerpoint/2010/main" val="3453991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041AE-84F9-C8B8-5B0B-EEB3ADA62F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27666E-A0DE-23CE-32BF-20B10D4A18C9}"/>
              </a:ext>
            </a:extLst>
          </p:cNvPr>
          <p:cNvSpPr>
            <a:spLocks noGrp="1"/>
          </p:cNvSpPr>
          <p:nvPr>
            <p:ph type="dt" sz="half" idx="10"/>
          </p:nvPr>
        </p:nvSpPr>
        <p:spPr/>
        <p:txBody>
          <a:bodyPr/>
          <a:lstStyle/>
          <a:p>
            <a:fld id="{DC1CCA39-29F0-754D-8E60-969E2D4BF10C}" type="datetimeFigureOut">
              <a:rPr lang="en-US" smtClean="0"/>
              <a:t>11/30/25</a:t>
            </a:fld>
            <a:endParaRPr lang="en-US"/>
          </a:p>
        </p:txBody>
      </p:sp>
      <p:sp>
        <p:nvSpPr>
          <p:cNvPr id="4" name="Footer Placeholder 3">
            <a:extLst>
              <a:ext uri="{FF2B5EF4-FFF2-40B4-BE49-F238E27FC236}">
                <a16:creationId xmlns:a16="http://schemas.microsoft.com/office/drawing/2014/main" id="{2A3AC07A-2533-4798-3E39-64248705E9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F7088-6839-C30A-1051-3B4B659583C6}"/>
              </a:ext>
            </a:extLst>
          </p:cNvPr>
          <p:cNvSpPr>
            <a:spLocks noGrp="1"/>
          </p:cNvSpPr>
          <p:nvPr>
            <p:ph type="sldNum" sz="quarter" idx="12"/>
          </p:nvPr>
        </p:nvSpPr>
        <p:spPr/>
        <p:txBody>
          <a:bodyPr/>
          <a:lstStyle/>
          <a:p>
            <a:fld id="{23C27313-FDED-D64E-BF40-BF2380C30FD3}" type="slidenum">
              <a:rPr lang="en-US" smtClean="0"/>
              <a:t>‹#›</a:t>
            </a:fld>
            <a:endParaRPr lang="en-US"/>
          </a:p>
        </p:txBody>
      </p:sp>
    </p:spTree>
    <p:extLst>
      <p:ext uri="{BB962C8B-B14F-4D97-AF65-F5344CB8AC3E}">
        <p14:creationId xmlns:p14="http://schemas.microsoft.com/office/powerpoint/2010/main" val="736794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98D5D0-ED36-3294-9585-716FAC56B399}"/>
              </a:ext>
            </a:extLst>
          </p:cNvPr>
          <p:cNvSpPr>
            <a:spLocks noGrp="1"/>
          </p:cNvSpPr>
          <p:nvPr>
            <p:ph type="dt" sz="half" idx="10"/>
          </p:nvPr>
        </p:nvSpPr>
        <p:spPr/>
        <p:txBody>
          <a:bodyPr/>
          <a:lstStyle/>
          <a:p>
            <a:fld id="{DC1CCA39-29F0-754D-8E60-969E2D4BF10C}" type="datetimeFigureOut">
              <a:rPr lang="en-US" smtClean="0"/>
              <a:t>11/30/25</a:t>
            </a:fld>
            <a:endParaRPr lang="en-US"/>
          </a:p>
        </p:txBody>
      </p:sp>
      <p:sp>
        <p:nvSpPr>
          <p:cNvPr id="3" name="Footer Placeholder 2">
            <a:extLst>
              <a:ext uri="{FF2B5EF4-FFF2-40B4-BE49-F238E27FC236}">
                <a16:creationId xmlns:a16="http://schemas.microsoft.com/office/drawing/2014/main" id="{71AF8E63-DDC2-8240-F049-A1A74E818B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99FB9-E370-8AAC-EF94-9C58D5421A40}"/>
              </a:ext>
            </a:extLst>
          </p:cNvPr>
          <p:cNvSpPr>
            <a:spLocks noGrp="1"/>
          </p:cNvSpPr>
          <p:nvPr>
            <p:ph type="sldNum" sz="quarter" idx="12"/>
          </p:nvPr>
        </p:nvSpPr>
        <p:spPr/>
        <p:txBody>
          <a:bodyPr/>
          <a:lstStyle/>
          <a:p>
            <a:fld id="{23C27313-FDED-D64E-BF40-BF2380C30FD3}" type="slidenum">
              <a:rPr lang="en-US" smtClean="0"/>
              <a:t>‹#›</a:t>
            </a:fld>
            <a:endParaRPr lang="en-US"/>
          </a:p>
        </p:txBody>
      </p:sp>
    </p:spTree>
    <p:extLst>
      <p:ext uri="{BB962C8B-B14F-4D97-AF65-F5344CB8AC3E}">
        <p14:creationId xmlns:p14="http://schemas.microsoft.com/office/powerpoint/2010/main" val="129195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88979-3A46-9AD1-980E-C90BC656CF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8AE7C4-84A5-5A00-B670-685E58A0CF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8C1320-26AB-8D59-A7BA-38404B206C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E0D0C7-823F-1F62-BE45-909FFD8C8246}"/>
              </a:ext>
            </a:extLst>
          </p:cNvPr>
          <p:cNvSpPr>
            <a:spLocks noGrp="1"/>
          </p:cNvSpPr>
          <p:nvPr>
            <p:ph type="dt" sz="half" idx="10"/>
          </p:nvPr>
        </p:nvSpPr>
        <p:spPr/>
        <p:txBody>
          <a:bodyPr/>
          <a:lstStyle/>
          <a:p>
            <a:fld id="{DC1CCA39-29F0-754D-8E60-969E2D4BF10C}" type="datetimeFigureOut">
              <a:rPr lang="en-US" smtClean="0"/>
              <a:t>11/30/25</a:t>
            </a:fld>
            <a:endParaRPr lang="en-US"/>
          </a:p>
        </p:txBody>
      </p:sp>
      <p:sp>
        <p:nvSpPr>
          <p:cNvPr id="6" name="Footer Placeholder 5">
            <a:extLst>
              <a:ext uri="{FF2B5EF4-FFF2-40B4-BE49-F238E27FC236}">
                <a16:creationId xmlns:a16="http://schemas.microsoft.com/office/drawing/2014/main" id="{388FFFD1-28FE-9A27-0BA5-4782CB50E6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E93BA-FC74-5E13-3CA4-D076355313AF}"/>
              </a:ext>
            </a:extLst>
          </p:cNvPr>
          <p:cNvSpPr>
            <a:spLocks noGrp="1"/>
          </p:cNvSpPr>
          <p:nvPr>
            <p:ph type="sldNum" sz="quarter" idx="12"/>
          </p:nvPr>
        </p:nvSpPr>
        <p:spPr/>
        <p:txBody>
          <a:bodyPr/>
          <a:lstStyle/>
          <a:p>
            <a:fld id="{23C27313-FDED-D64E-BF40-BF2380C30FD3}" type="slidenum">
              <a:rPr lang="en-US" smtClean="0"/>
              <a:t>‹#›</a:t>
            </a:fld>
            <a:endParaRPr lang="en-US"/>
          </a:p>
        </p:txBody>
      </p:sp>
    </p:spTree>
    <p:extLst>
      <p:ext uri="{BB962C8B-B14F-4D97-AF65-F5344CB8AC3E}">
        <p14:creationId xmlns:p14="http://schemas.microsoft.com/office/powerpoint/2010/main" val="1179868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CDF69-48E3-D6ED-899E-7B348EE0E9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52E33C-FDC0-6853-A991-D5B9E35BC8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32E0A2-D719-8E83-AA2B-6945844626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EE93DC-CA8D-D6A5-7862-0B71A391E71B}"/>
              </a:ext>
            </a:extLst>
          </p:cNvPr>
          <p:cNvSpPr>
            <a:spLocks noGrp="1"/>
          </p:cNvSpPr>
          <p:nvPr>
            <p:ph type="dt" sz="half" idx="10"/>
          </p:nvPr>
        </p:nvSpPr>
        <p:spPr/>
        <p:txBody>
          <a:bodyPr/>
          <a:lstStyle/>
          <a:p>
            <a:fld id="{DC1CCA39-29F0-754D-8E60-969E2D4BF10C}" type="datetimeFigureOut">
              <a:rPr lang="en-US" smtClean="0"/>
              <a:t>11/30/25</a:t>
            </a:fld>
            <a:endParaRPr lang="en-US"/>
          </a:p>
        </p:txBody>
      </p:sp>
      <p:sp>
        <p:nvSpPr>
          <p:cNvPr id="6" name="Footer Placeholder 5">
            <a:extLst>
              <a:ext uri="{FF2B5EF4-FFF2-40B4-BE49-F238E27FC236}">
                <a16:creationId xmlns:a16="http://schemas.microsoft.com/office/drawing/2014/main" id="{A0F211E5-D028-0F0D-CA93-F06FA234DD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2DFF6C-DF54-9959-1843-1FFAA5EEB64F}"/>
              </a:ext>
            </a:extLst>
          </p:cNvPr>
          <p:cNvSpPr>
            <a:spLocks noGrp="1"/>
          </p:cNvSpPr>
          <p:nvPr>
            <p:ph type="sldNum" sz="quarter" idx="12"/>
          </p:nvPr>
        </p:nvSpPr>
        <p:spPr/>
        <p:txBody>
          <a:bodyPr/>
          <a:lstStyle/>
          <a:p>
            <a:fld id="{23C27313-FDED-D64E-BF40-BF2380C30FD3}" type="slidenum">
              <a:rPr lang="en-US" smtClean="0"/>
              <a:t>‹#›</a:t>
            </a:fld>
            <a:endParaRPr lang="en-US"/>
          </a:p>
        </p:txBody>
      </p:sp>
    </p:spTree>
    <p:extLst>
      <p:ext uri="{BB962C8B-B14F-4D97-AF65-F5344CB8AC3E}">
        <p14:creationId xmlns:p14="http://schemas.microsoft.com/office/powerpoint/2010/main" val="861676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903CC1-ACC8-33A0-A997-C4D84121CA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22C9D4-F2EE-2E0C-F8D3-6EF8AA863A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67030-08EC-6F1D-89FA-0B43392888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C1CCA39-29F0-754D-8E60-969E2D4BF10C}" type="datetimeFigureOut">
              <a:rPr lang="en-US" smtClean="0"/>
              <a:t>11/30/25</a:t>
            </a:fld>
            <a:endParaRPr lang="en-US"/>
          </a:p>
        </p:txBody>
      </p:sp>
      <p:sp>
        <p:nvSpPr>
          <p:cNvPr id="5" name="Footer Placeholder 4">
            <a:extLst>
              <a:ext uri="{FF2B5EF4-FFF2-40B4-BE49-F238E27FC236}">
                <a16:creationId xmlns:a16="http://schemas.microsoft.com/office/drawing/2014/main" id="{35922D34-EDCE-FCF6-A618-FC1AEB9A3B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CBAACF2-2C4A-38A6-0BDE-3EA8FE8718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C27313-FDED-D64E-BF40-BF2380C30FD3}" type="slidenum">
              <a:rPr lang="en-US" smtClean="0"/>
              <a:t>‹#›</a:t>
            </a:fld>
            <a:endParaRPr lang="en-US"/>
          </a:p>
        </p:txBody>
      </p:sp>
    </p:spTree>
    <p:extLst>
      <p:ext uri="{BB962C8B-B14F-4D97-AF65-F5344CB8AC3E}">
        <p14:creationId xmlns:p14="http://schemas.microsoft.com/office/powerpoint/2010/main" val="2875737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5.sv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truck falling into a hole in a canyon&#10;&#10;AI-generated content may be incorrect.">
            <a:extLst>
              <a:ext uri="{FF2B5EF4-FFF2-40B4-BE49-F238E27FC236}">
                <a16:creationId xmlns:a16="http://schemas.microsoft.com/office/drawing/2014/main" id="{3FB9DE16-0D15-4211-C1FA-0A7A7D8C8F2E}"/>
              </a:ext>
            </a:extLst>
          </p:cNvPr>
          <p:cNvPicPr>
            <a:picLocks noChangeAspect="1"/>
          </p:cNvPicPr>
          <p:nvPr/>
        </p:nvPicPr>
        <p:blipFill>
          <a:blip r:embed="rId3"/>
          <a:stretch>
            <a:fillRect/>
          </a:stretch>
        </p:blipFill>
        <p:spPr>
          <a:xfrm>
            <a:off x="344929" y="1181100"/>
            <a:ext cx="10894571" cy="5353050"/>
          </a:xfrm>
          <a:prstGeom prst="rect">
            <a:avLst/>
          </a:prstGeom>
        </p:spPr>
      </p:pic>
      <p:sp>
        <p:nvSpPr>
          <p:cNvPr id="4" name="TextBox 3">
            <a:extLst>
              <a:ext uri="{FF2B5EF4-FFF2-40B4-BE49-F238E27FC236}">
                <a16:creationId xmlns:a16="http://schemas.microsoft.com/office/drawing/2014/main" id="{FA5D2376-AFAE-7052-1445-D976609038F4}"/>
              </a:ext>
            </a:extLst>
          </p:cNvPr>
          <p:cNvSpPr txBox="1"/>
          <p:nvPr/>
        </p:nvSpPr>
        <p:spPr>
          <a:xfrm>
            <a:off x="344930" y="323850"/>
            <a:ext cx="11669272" cy="830997"/>
          </a:xfrm>
          <a:prstGeom prst="rect">
            <a:avLst/>
          </a:prstGeom>
          <a:noFill/>
        </p:spPr>
        <p:txBody>
          <a:bodyPr wrap="square" rtlCol="0">
            <a:spAutoFit/>
          </a:bodyPr>
          <a:lstStyle/>
          <a:p>
            <a:r>
              <a:rPr lang="en-US" sz="2400" dirty="0">
                <a:latin typeface="Rockwell Nova" panose="02060503020205020403" pitchFamily="18" charset="0"/>
              </a:rPr>
              <a:t>One Nation, Two Realities: The Science of Misinformation and Political Polarization</a:t>
            </a:r>
          </a:p>
        </p:txBody>
      </p:sp>
    </p:spTree>
    <p:extLst>
      <p:ext uri="{BB962C8B-B14F-4D97-AF65-F5344CB8AC3E}">
        <p14:creationId xmlns:p14="http://schemas.microsoft.com/office/powerpoint/2010/main" val="320046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093FB5-D27D-5935-4E85-0A66CFDD7889}"/>
              </a:ext>
            </a:extLst>
          </p:cNvPr>
          <p:cNvSpPr txBox="1"/>
          <p:nvPr/>
        </p:nvSpPr>
        <p:spPr>
          <a:xfrm>
            <a:off x="681318" y="3429000"/>
            <a:ext cx="10672482" cy="2062103"/>
          </a:xfrm>
          <a:prstGeom prst="rect">
            <a:avLst/>
          </a:prstGeom>
          <a:noFill/>
        </p:spPr>
        <p:txBody>
          <a:bodyPr wrap="square" rtlCol="0">
            <a:spAutoFit/>
          </a:bodyPr>
          <a:lstStyle/>
          <a:p>
            <a:r>
              <a:rPr lang="en-US" sz="3200" dirty="0">
                <a:latin typeface="Rockwell Nova" panose="02060503020205020403" pitchFamily="18" charset="0"/>
                <a:cs typeface="Al Bayan Plain" pitchFamily="2" charset="-78"/>
              </a:rPr>
              <a:t>The people who scored </a:t>
            </a:r>
            <a:r>
              <a:rPr lang="en-US" sz="3200" b="1" i="1" dirty="0">
                <a:latin typeface="Rockwell Nova" panose="02060503020205020403" pitchFamily="18" charset="0"/>
                <a:cs typeface="Al Bayan Plain" pitchFamily="2" charset="-78"/>
              </a:rPr>
              <a:t>highest</a:t>
            </a:r>
            <a:r>
              <a:rPr lang="en-US" sz="3200" dirty="0">
                <a:latin typeface="Rockwell Nova" panose="02060503020205020403" pitchFamily="18" charset="0"/>
                <a:cs typeface="Al Bayan Plain" pitchFamily="2" charset="-78"/>
              </a:rPr>
              <a:t> on on the math skills/numeracy test did the </a:t>
            </a:r>
            <a:r>
              <a:rPr lang="en-US" sz="3200" b="1" i="1" dirty="0">
                <a:latin typeface="Rockwell Nova" panose="02060503020205020403" pitchFamily="18" charset="0"/>
                <a:cs typeface="AL BAYAN PLAIN" pitchFamily="2" charset="-78"/>
              </a:rPr>
              <a:t>worst</a:t>
            </a:r>
            <a:r>
              <a:rPr lang="en-US" sz="3200" dirty="0">
                <a:latin typeface="Rockwell Nova" panose="02060503020205020403" pitchFamily="18" charset="0"/>
                <a:cs typeface="Al Bayan Plain" pitchFamily="2" charset="-78"/>
              </a:rPr>
              <a:t> on the gun control question if the right answer conflicted with their beliefs. </a:t>
            </a:r>
          </a:p>
        </p:txBody>
      </p:sp>
      <p:sp>
        <p:nvSpPr>
          <p:cNvPr id="3" name="TextBox 2">
            <a:extLst>
              <a:ext uri="{FF2B5EF4-FFF2-40B4-BE49-F238E27FC236}">
                <a16:creationId xmlns:a16="http://schemas.microsoft.com/office/drawing/2014/main" id="{B7703DDE-F259-BDEA-D648-0FFE8A72943E}"/>
              </a:ext>
            </a:extLst>
          </p:cNvPr>
          <p:cNvSpPr txBox="1"/>
          <p:nvPr/>
        </p:nvSpPr>
        <p:spPr>
          <a:xfrm>
            <a:off x="884374" y="281821"/>
            <a:ext cx="10287000" cy="1877437"/>
          </a:xfrm>
          <a:prstGeom prst="rect">
            <a:avLst/>
          </a:prstGeom>
          <a:noFill/>
        </p:spPr>
        <p:txBody>
          <a:bodyPr wrap="square" rtlCol="0">
            <a:spAutoFit/>
          </a:bodyPr>
          <a:lstStyle/>
          <a:p>
            <a:r>
              <a:rPr lang="en-US" sz="3600" dirty="0"/>
              <a:t>Kahan called this kind of error motivated numeracy, but it became popularly known as </a:t>
            </a:r>
            <a:r>
              <a:rPr lang="en-US" sz="4000" b="1" dirty="0">
                <a:solidFill>
                  <a:srgbClr val="C00000"/>
                </a:solidFill>
              </a:rPr>
              <a:t>motivated reasoning</a:t>
            </a:r>
            <a:r>
              <a:rPr lang="en-US" sz="3600" dirty="0"/>
              <a:t>.</a:t>
            </a:r>
            <a:r>
              <a:rPr lang="en-US" sz="3600" dirty="0">
                <a:solidFill>
                  <a:srgbClr val="FF0000"/>
                </a:solidFill>
              </a:rPr>
              <a:t> </a:t>
            </a:r>
          </a:p>
        </p:txBody>
      </p:sp>
      <p:pic>
        <p:nvPicPr>
          <p:cNvPr id="5" name="Graphic 4" descr="Confused person outline">
            <a:extLst>
              <a:ext uri="{FF2B5EF4-FFF2-40B4-BE49-F238E27FC236}">
                <a16:creationId xmlns:a16="http://schemas.microsoft.com/office/drawing/2014/main" id="{20A3CE65-A98D-CD69-4D22-831B874F2A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1374" y="7909560"/>
            <a:ext cx="2194105" cy="2423160"/>
          </a:xfrm>
          <a:prstGeom prst="rect">
            <a:avLst/>
          </a:prstGeom>
        </p:spPr>
      </p:pic>
      <p:pic>
        <p:nvPicPr>
          <p:cNvPr id="7" name="Graphic 6" descr="Dizzy face outline with solid fill">
            <a:extLst>
              <a:ext uri="{FF2B5EF4-FFF2-40B4-BE49-F238E27FC236}">
                <a16:creationId xmlns:a16="http://schemas.microsoft.com/office/drawing/2014/main" id="{39126926-1E81-7FF9-DAD5-92A462A2B3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29800" y="1798320"/>
            <a:ext cx="914400" cy="914400"/>
          </a:xfrm>
          <a:prstGeom prst="rect">
            <a:avLst/>
          </a:prstGeom>
        </p:spPr>
      </p:pic>
      <p:pic>
        <p:nvPicPr>
          <p:cNvPr id="9" name="Graphic 8" descr="Woozy face outline with solid fill">
            <a:extLst>
              <a:ext uri="{FF2B5EF4-FFF2-40B4-BE49-F238E27FC236}">
                <a16:creationId xmlns:a16="http://schemas.microsoft.com/office/drawing/2014/main" id="{2C31B4A0-CFD9-5849-1C2F-A3A1F90DE5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48604" y="2514599"/>
            <a:ext cx="914400" cy="914401"/>
          </a:xfrm>
          <a:prstGeom prst="rect">
            <a:avLst/>
          </a:prstGeom>
        </p:spPr>
      </p:pic>
    </p:spTree>
    <p:extLst>
      <p:ext uri="{BB962C8B-B14F-4D97-AF65-F5344CB8AC3E}">
        <p14:creationId xmlns:p14="http://schemas.microsoft.com/office/powerpoint/2010/main" val="1256026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lab&#10;&#10;AI-generated content may be incorrect.">
            <a:extLst>
              <a:ext uri="{FF2B5EF4-FFF2-40B4-BE49-F238E27FC236}">
                <a16:creationId xmlns:a16="http://schemas.microsoft.com/office/drawing/2014/main" id="{3B2226C6-8DE2-7EA9-6FBB-BCD4CCC1D66E}"/>
              </a:ext>
            </a:extLst>
          </p:cNvPr>
          <p:cNvPicPr>
            <a:picLocks noChangeAspect="1"/>
          </p:cNvPicPr>
          <p:nvPr/>
        </p:nvPicPr>
        <p:blipFill>
          <a:blip r:embed="rId3"/>
          <a:stretch>
            <a:fillRect/>
          </a:stretch>
        </p:blipFill>
        <p:spPr>
          <a:xfrm>
            <a:off x="3168698" y="2043954"/>
            <a:ext cx="7977106" cy="4524486"/>
          </a:xfrm>
          <a:prstGeom prst="rect">
            <a:avLst/>
          </a:prstGeom>
        </p:spPr>
      </p:pic>
      <p:sp>
        <p:nvSpPr>
          <p:cNvPr id="2" name="TextBox 1">
            <a:extLst>
              <a:ext uri="{FF2B5EF4-FFF2-40B4-BE49-F238E27FC236}">
                <a16:creationId xmlns:a16="http://schemas.microsoft.com/office/drawing/2014/main" id="{0196F17C-E21A-43A0-8B56-BC74CE165650}"/>
              </a:ext>
            </a:extLst>
          </p:cNvPr>
          <p:cNvSpPr txBox="1"/>
          <p:nvPr/>
        </p:nvSpPr>
        <p:spPr>
          <a:xfrm>
            <a:off x="1183341" y="140678"/>
            <a:ext cx="10719357" cy="2246769"/>
          </a:xfrm>
          <a:prstGeom prst="rect">
            <a:avLst/>
          </a:prstGeom>
          <a:noFill/>
        </p:spPr>
        <p:txBody>
          <a:bodyPr wrap="square" rtlCol="0">
            <a:spAutoFit/>
          </a:bodyPr>
          <a:lstStyle/>
          <a:p>
            <a:r>
              <a:rPr lang="en-US" sz="2800" dirty="0"/>
              <a:t>In 2016 I interviewed the author of the motivated reasoning study, Dan Kahan. He had begun studying how people choose positions on complex issues such as climate change. It was all about </a:t>
            </a:r>
            <a:r>
              <a:rPr lang="en-US" sz="2800" b="1" dirty="0"/>
              <a:t>political alignment</a:t>
            </a:r>
            <a:r>
              <a:rPr lang="en-US" sz="2800" dirty="0"/>
              <a:t>. *</a:t>
            </a:r>
            <a:r>
              <a:rPr lang="en-US" sz="2800" i="1" dirty="0">
                <a:solidFill>
                  <a:srgbClr val="FF0000"/>
                </a:solidFill>
              </a:rPr>
              <a:t>And there’s a warning here for anyone acting as  information police</a:t>
            </a:r>
            <a:r>
              <a:rPr lang="en-US" sz="2800" i="1" dirty="0"/>
              <a:t>. </a:t>
            </a:r>
          </a:p>
        </p:txBody>
      </p:sp>
    </p:spTree>
    <p:extLst>
      <p:ext uri="{BB962C8B-B14F-4D97-AF65-F5344CB8AC3E}">
        <p14:creationId xmlns:p14="http://schemas.microsoft.com/office/powerpoint/2010/main" val="3430485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4794F9-D8E8-B675-C926-1BDF27A511E8}"/>
              </a:ext>
            </a:extLst>
          </p:cNvPr>
          <p:cNvSpPr txBox="1"/>
          <p:nvPr/>
        </p:nvSpPr>
        <p:spPr>
          <a:xfrm>
            <a:off x="518160" y="243839"/>
            <a:ext cx="10751670" cy="2800767"/>
          </a:xfrm>
          <a:prstGeom prst="rect">
            <a:avLst/>
          </a:prstGeom>
          <a:noFill/>
        </p:spPr>
        <p:txBody>
          <a:bodyPr wrap="square" rtlCol="0">
            <a:spAutoFit/>
          </a:bodyPr>
          <a:lstStyle/>
          <a:p>
            <a:r>
              <a:rPr lang="en-US" sz="2400" dirty="0">
                <a:latin typeface="Rockwell Nova" panose="02060503020205020403" pitchFamily="18" charset="0"/>
              </a:rPr>
              <a:t>It would be nice if people could be more rational about science-related matters, he said, ”but we live in an environment where these issues have been associated with admission to a group.” That creates a polluted science communication environment. </a:t>
            </a:r>
            <a:r>
              <a:rPr lang="en-US" sz="2400" dirty="0">
                <a:highlight>
                  <a:srgbClr val="FFFF00"/>
                </a:highlight>
                <a:latin typeface="Rockwell Nova" panose="02060503020205020403" pitchFamily="18" charset="0"/>
              </a:rPr>
              <a:t>He compares Americans trying to sort out complex scientific issues to the Saturday Night Live character Toonces the Driving Cat: “They can do it, but not very well.” </a:t>
            </a:r>
            <a:r>
              <a:rPr lang="en-US" sz="2400" dirty="0">
                <a:latin typeface="Rockwell Nova" panose="02060503020205020403" pitchFamily="18" charset="0"/>
              </a:rPr>
              <a:t>– </a:t>
            </a:r>
            <a:r>
              <a:rPr lang="en-US" sz="3200" dirty="0">
                <a:latin typeface="Aldhabi" pitchFamily="2" charset="-78"/>
                <a:cs typeface="Aldhabi" pitchFamily="2" charset="-78"/>
              </a:rPr>
              <a:t>Interview with Yale Psychologist and law professor Dan Kahan. </a:t>
            </a:r>
          </a:p>
        </p:txBody>
      </p:sp>
      <p:pic>
        <p:nvPicPr>
          <p:cNvPr id="6" name="Picture 5" descr="A person and person in a car with a cat in the back&#10;&#10;AI-generated content may be incorrect.">
            <a:extLst>
              <a:ext uri="{FF2B5EF4-FFF2-40B4-BE49-F238E27FC236}">
                <a16:creationId xmlns:a16="http://schemas.microsoft.com/office/drawing/2014/main" id="{5ABDD2F9-DC4E-679B-E900-47FB283DEF53}"/>
              </a:ext>
            </a:extLst>
          </p:cNvPr>
          <p:cNvPicPr>
            <a:picLocks noChangeAspect="1"/>
          </p:cNvPicPr>
          <p:nvPr/>
        </p:nvPicPr>
        <p:blipFill>
          <a:blip r:embed="rId3"/>
          <a:srcRect t="26409" r="-265"/>
          <a:stretch>
            <a:fillRect/>
          </a:stretch>
        </p:blipFill>
        <p:spPr>
          <a:xfrm>
            <a:off x="2253546" y="3246119"/>
            <a:ext cx="7280897" cy="3185161"/>
          </a:xfrm>
          <a:prstGeom prst="rect">
            <a:avLst/>
          </a:prstGeom>
        </p:spPr>
      </p:pic>
    </p:spTree>
    <p:extLst>
      <p:ext uri="{BB962C8B-B14F-4D97-AF65-F5344CB8AC3E}">
        <p14:creationId xmlns:p14="http://schemas.microsoft.com/office/powerpoint/2010/main" val="2927831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A6BAD2-E33D-5CE6-525D-8C870C0BC2F1}"/>
              </a:ext>
            </a:extLst>
          </p:cNvPr>
          <p:cNvSpPr txBox="1"/>
          <p:nvPr/>
        </p:nvSpPr>
        <p:spPr>
          <a:xfrm>
            <a:off x="671948" y="392221"/>
            <a:ext cx="9997439" cy="1569660"/>
          </a:xfrm>
          <a:prstGeom prst="rect">
            <a:avLst/>
          </a:prstGeom>
          <a:noFill/>
        </p:spPr>
        <p:txBody>
          <a:bodyPr wrap="square" rtlCol="0">
            <a:spAutoFit/>
          </a:bodyPr>
          <a:lstStyle/>
          <a:p>
            <a:r>
              <a:rPr lang="en-US" sz="3200" dirty="0">
                <a:latin typeface="Rockwell Nova" panose="02060503020205020403" pitchFamily="18" charset="0"/>
                <a:cs typeface="Courier New" panose="02070309020205020404" pitchFamily="49" charset="0"/>
              </a:rPr>
              <a:t>Over the 2010s, many Americans abandoned newspapers and started getting most of their news from Facebook and Twitter. </a:t>
            </a:r>
          </a:p>
        </p:txBody>
      </p:sp>
      <p:sp>
        <p:nvSpPr>
          <p:cNvPr id="3" name="TextBox 2">
            <a:extLst>
              <a:ext uri="{FF2B5EF4-FFF2-40B4-BE49-F238E27FC236}">
                <a16:creationId xmlns:a16="http://schemas.microsoft.com/office/drawing/2014/main" id="{C4B3A3C5-D331-69E6-0C40-D3CE2557C93B}"/>
              </a:ext>
            </a:extLst>
          </p:cNvPr>
          <p:cNvSpPr txBox="1"/>
          <p:nvPr/>
        </p:nvSpPr>
        <p:spPr>
          <a:xfrm rot="10800000" flipV="1">
            <a:off x="671947" y="2126729"/>
            <a:ext cx="9997439" cy="2492990"/>
          </a:xfrm>
          <a:prstGeom prst="rect">
            <a:avLst/>
          </a:prstGeom>
          <a:noFill/>
        </p:spPr>
        <p:txBody>
          <a:bodyPr wrap="square" rtlCol="0">
            <a:spAutoFit/>
          </a:bodyPr>
          <a:lstStyle/>
          <a:p>
            <a:r>
              <a:rPr lang="en-US" sz="3200" dirty="0">
                <a:latin typeface="Rockwell Nova" panose="02060503020205020403" pitchFamily="18" charset="0"/>
              </a:rPr>
              <a:t>By 2016 we were seeing “fake news” stories that looked like they came from real news sites. </a:t>
            </a:r>
            <a:r>
              <a:rPr lang="en-US" sz="3200" dirty="0">
                <a:latin typeface="Stencil" pitchFamily="82" charset="77"/>
              </a:rPr>
              <a:t>Pope Francis Endorses Trump</a:t>
            </a:r>
            <a:r>
              <a:rPr lang="en-US" sz="3200" dirty="0">
                <a:latin typeface="Rockwell Nova" panose="02060503020205020403" pitchFamily="18" charset="0"/>
              </a:rPr>
              <a:t>, And </a:t>
            </a:r>
            <a:r>
              <a:rPr lang="en-US" sz="3200" dirty="0">
                <a:latin typeface="Stencil" pitchFamily="82" charset="77"/>
              </a:rPr>
              <a:t>Hillary Sells Weapons to ISIS</a:t>
            </a:r>
            <a:r>
              <a:rPr lang="en-US" sz="3200" dirty="0">
                <a:latin typeface="Rockwell Nova" panose="02060503020205020403" pitchFamily="18" charset="0"/>
              </a:rPr>
              <a:t>. </a:t>
            </a:r>
            <a:r>
              <a:rPr lang="en-US" sz="2800" dirty="0">
                <a:latin typeface="Rockwell Nova" panose="02060503020205020403" pitchFamily="18" charset="0"/>
              </a:rPr>
              <a:t>Who is likely to buy into this stuff? Scientists begin to investigate…..</a:t>
            </a:r>
          </a:p>
        </p:txBody>
      </p:sp>
      <p:pic>
        <p:nvPicPr>
          <p:cNvPr id="6" name="Graphic 5" descr="Question Mark with solid fill">
            <a:extLst>
              <a:ext uri="{FF2B5EF4-FFF2-40B4-BE49-F238E27FC236}">
                <a16:creationId xmlns:a16="http://schemas.microsoft.com/office/drawing/2014/main" id="{16D3C70B-EC9F-20D4-7A1E-91341B5450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3467" y="5675458"/>
            <a:ext cx="914400" cy="914400"/>
          </a:xfrm>
          <a:prstGeom prst="rect">
            <a:avLst/>
          </a:prstGeom>
        </p:spPr>
      </p:pic>
      <p:pic>
        <p:nvPicPr>
          <p:cNvPr id="8" name="Graphic 7" descr="Question Mark outline">
            <a:extLst>
              <a:ext uri="{FF2B5EF4-FFF2-40B4-BE49-F238E27FC236}">
                <a16:creationId xmlns:a16="http://schemas.microsoft.com/office/drawing/2014/main" id="{756B7F08-639D-6A5D-5428-28971424A2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32027" y="5296163"/>
            <a:ext cx="758591" cy="758591"/>
          </a:xfrm>
          <a:prstGeom prst="rect">
            <a:avLst/>
          </a:prstGeom>
        </p:spPr>
      </p:pic>
      <p:pic>
        <p:nvPicPr>
          <p:cNvPr id="10" name="Graphic 9" descr="Question Mark with solid fill">
            <a:extLst>
              <a:ext uri="{FF2B5EF4-FFF2-40B4-BE49-F238E27FC236}">
                <a16:creationId xmlns:a16="http://schemas.microsoft.com/office/drawing/2014/main" id="{DC6920F8-6C68-9AC4-182C-EF75E67DBA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00006" y="5548927"/>
            <a:ext cx="758591" cy="758591"/>
          </a:xfrm>
          <a:prstGeom prst="rect">
            <a:avLst/>
          </a:prstGeom>
        </p:spPr>
      </p:pic>
      <p:pic>
        <p:nvPicPr>
          <p:cNvPr id="12" name="Graphic 11" descr="Question Mark outline">
            <a:extLst>
              <a:ext uri="{FF2B5EF4-FFF2-40B4-BE49-F238E27FC236}">
                <a16:creationId xmlns:a16="http://schemas.microsoft.com/office/drawing/2014/main" id="{078E54B5-2E56-6845-1BF9-85A4E11B85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45488" y="5422396"/>
            <a:ext cx="2050582" cy="1011652"/>
          </a:xfrm>
          <a:prstGeom prst="rect">
            <a:avLst/>
          </a:prstGeom>
        </p:spPr>
      </p:pic>
      <p:pic>
        <p:nvPicPr>
          <p:cNvPr id="14" name="Graphic 13" descr="Scientist male with solid fill">
            <a:extLst>
              <a:ext uri="{FF2B5EF4-FFF2-40B4-BE49-F238E27FC236}">
                <a16:creationId xmlns:a16="http://schemas.microsoft.com/office/drawing/2014/main" id="{CD38F4B7-D800-FCDD-4D3C-5EBAD2A67D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38112" y="4976458"/>
            <a:ext cx="914400" cy="1144941"/>
          </a:xfrm>
          <a:prstGeom prst="rect">
            <a:avLst/>
          </a:prstGeom>
        </p:spPr>
      </p:pic>
      <p:pic>
        <p:nvPicPr>
          <p:cNvPr id="16" name="Graphic 15" descr="Microscope with solid fill">
            <a:extLst>
              <a:ext uri="{FF2B5EF4-FFF2-40B4-BE49-F238E27FC236}">
                <a16:creationId xmlns:a16="http://schemas.microsoft.com/office/drawing/2014/main" id="{4B71F202-5A3C-DC64-8CDA-1799B0E20B6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77339" y="5229519"/>
            <a:ext cx="914400" cy="891880"/>
          </a:xfrm>
          <a:prstGeom prst="rect">
            <a:avLst/>
          </a:prstGeom>
        </p:spPr>
      </p:pic>
      <p:pic>
        <p:nvPicPr>
          <p:cNvPr id="18" name="Graphic 17" descr="Beaker with solid fill">
            <a:extLst>
              <a:ext uri="{FF2B5EF4-FFF2-40B4-BE49-F238E27FC236}">
                <a16:creationId xmlns:a16="http://schemas.microsoft.com/office/drawing/2014/main" id="{3B7A52A0-B8F1-A6A3-5981-57A2657585F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09360" y="4976457"/>
            <a:ext cx="914400" cy="1144941"/>
          </a:xfrm>
          <a:prstGeom prst="rect">
            <a:avLst/>
          </a:prstGeom>
        </p:spPr>
      </p:pic>
    </p:spTree>
    <p:extLst>
      <p:ext uri="{BB962C8B-B14F-4D97-AF65-F5344CB8AC3E}">
        <p14:creationId xmlns:p14="http://schemas.microsoft.com/office/powerpoint/2010/main" val="2468145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4B1CA1A-0055-6FAA-CC27-767D4EB381A3}"/>
              </a:ext>
            </a:extLst>
          </p:cNvPr>
          <p:cNvSpPr txBox="1"/>
          <p:nvPr/>
        </p:nvSpPr>
        <p:spPr>
          <a:xfrm>
            <a:off x="645064" y="525982"/>
            <a:ext cx="4282983" cy="1200361"/>
          </a:xfrm>
          <a:prstGeom prst="rect">
            <a:avLst/>
          </a:prstGeom>
          <a:solidFill>
            <a:schemeClr val="accent1">
              <a:lumMod val="60000"/>
              <a:lumOff val="40000"/>
            </a:schemeClr>
          </a:solidFill>
        </p:spPr>
        <p:txBody>
          <a:bodyPr vert="horz" lIns="91440" tIns="45720" rIns="91440" bIns="45720" rtlCol="0" anchor="b">
            <a:normAutofit/>
          </a:bodyPr>
          <a:lstStyle/>
          <a:p>
            <a:pPr>
              <a:lnSpc>
                <a:spcPct val="90000"/>
              </a:lnSpc>
              <a:spcBef>
                <a:spcPct val="0"/>
              </a:spcBef>
              <a:spcAft>
                <a:spcPts val="600"/>
              </a:spcAft>
            </a:pPr>
            <a:r>
              <a:rPr lang="en-US" sz="3100" kern="1200" dirty="0">
                <a:solidFill>
                  <a:schemeClr val="tx1"/>
                </a:solidFill>
                <a:latin typeface="+mj-lt"/>
                <a:ea typeface="+mj-ea"/>
                <a:cs typeface="+mj-cs"/>
              </a:rPr>
              <a:t>A question from the Cognitive </a:t>
            </a:r>
            <a:r>
              <a:rPr lang="en-US" sz="3100" kern="1200" dirty="0">
                <a:solidFill>
                  <a:srgbClr val="FF0000"/>
                </a:solidFill>
                <a:latin typeface="+mj-lt"/>
                <a:ea typeface="+mj-ea"/>
                <a:cs typeface="+mj-cs"/>
              </a:rPr>
              <a:t>Reflection</a:t>
            </a:r>
            <a:r>
              <a:rPr lang="en-US" sz="3100" kern="1200" dirty="0">
                <a:solidFill>
                  <a:schemeClr val="tx1"/>
                </a:solidFill>
                <a:latin typeface="+mj-lt"/>
                <a:ea typeface="+mj-ea"/>
                <a:cs typeface="+mj-cs"/>
              </a:rPr>
              <a:t> Test: </a:t>
            </a:r>
          </a:p>
        </p:txBody>
      </p:sp>
      <p:sp>
        <p:nvSpPr>
          <p:cNvPr id="21" name="Rectangle 2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54FE9D-2A5E-8F40-959D-49F78E76AE48}"/>
              </a:ext>
            </a:extLst>
          </p:cNvPr>
          <p:cNvSpPr txBox="1"/>
          <p:nvPr/>
        </p:nvSpPr>
        <p:spPr>
          <a:xfrm>
            <a:off x="645066" y="2031101"/>
            <a:ext cx="4282984" cy="3511943"/>
          </a:xfrm>
          <a:prstGeom prst="rect">
            <a:avLst/>
          </a:prstGeom>
        </p:spPr>
        <p:txBody>
          <a:bodyPr vert="horz" lIns="91440" tIns="45720" rIns="91440" bIns="45720" rtlCol="0" anchor="ctr">
            <a:normAutofit fontScale="92500" lnSpcReduction="20000"/>
          </a:bodyPr>
          <a:lstStyle/>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sz="3600" dirty="0"/>
              <a:t>A bat costs $1 more than a baseball. </a:t>
            </a:r>
          </a:p>
          <a:p>
            <a:pPr indent="-228600">
              <a:lnSpc>
                <a:spcPct val="90000"/>
              </a:lnSpc>
              <a:spcAft>
                <a:spcPts val="600"/>
              </a:spcAft>
              <a:buFont typeface="Arial" panose="020B0604020202020204" pitchFamily="34" charset="0"/>
              <a:buChar char="•"/>
            </a:pPr>
            <a:endParaRPr lang="en-US" sz="3600" dirty="0"/>
          </a:p>
          <a:p>
            <a:pPr indent="-228600">
              <a:lnSpc>
                <a:spcPct val="90000"/>
              </a:lnSpc>
              <a:spcAft>
                <a:spcPts val="600"/>
              </a:spcAft>
              <a:buFont typeface="Arial" panose="020B0604020202020204" pitchFamily="34" charset="0"/>
              <a:buChar char="•"/>
            </a:pPr>
            <a:r>
              <a:rPr lang="en-US" sz="3600" dirty="0"/>
              <a:t>The bat and ball together cost $1.10</a:t>
            </a:r>
          </a:p>
          <a:p>
            <a:pPr indent="-228600">
              <a:lnSpc>
                <a:spcPct val="90000"/>
              </a:lnSpc>
              <a:spcAft>
                <a:spcPts val="600"/>
              </a:spcAft>
              <a:buFont typeface="Arial" panose="020B0604020202020204" pitchFamily="34" charset="0"/>
              <a:buChar char="•"/>
            </a:pPr>
            <a:endParaRPr lang="en-US" sz="3600" dirty="0"/>
          </a:p>
          <a:p>
            <a:pPr indent="-228600">
              <a:lnSpc>
                <a:spcPct val="90000"/>
              </a:lnSpc>
              <a:spcAft>
                <a:spcPts val="600"/>
              </a:spcAft>
              <a:buFont typeface="Arial" panose="020B0604020202020204" pitchFamily="34" charset="0"/>
              <a:buChar char="•"/>
            </a:pPr>
            <a:r>
              <a:rPr lang="en-US" sz="3600" dirty="0"/>
              <a:t>How much does the ball cost? </a:t>
            </a:r>
          </a:p>
        </p:txBody>
      </p:sp>
      <p:sp>
        <p:nvSpPr>
          <p:cNvPr id="23" name="Rectangle 2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Baseball bat and ball with solid fill">
            <a:extLst>
              <a:ext uri="{FF2B5EF4-FFF2-40B4-BE49-F238E27FC236}">
                <a16:creationId xmlns:a16="http://schemas.microsoft.com/office/drawing/2014/main" id="{E03BB789-5C97-7E09-787D-B5B2BF2778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39676" y="650494"/>
            <a:ext cx="5324142" cy="5324142"/>
          </a:xfrm>
          <a:prstGeom prst="rect">
            <a:avLst/>
          </a:prstGeom>
        </p:spPr>
      </p:pic>
    </p:spTree>
    <p:extLst>
      <p:ext uri="{BB962C8B-B14F-4D97-AF65-F5344CB8AC3E}">
        <p14:creationId xmlns:p14="http://schemas.microsoft.com/office/powerpoint/2010/main" val="3034762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FB70584-934A-D13B-99FF-2A866A38EE0B}"/>
              </a:ext>
            </a:extLst>
          </p:cNvPr>
          <p:cNvSpPr txBox="1"/>
          <p:nvPr/>
        </p:nvSpPr>
        <p:spPr>
          <a:xfrm>
            <a:off x="640080" y="1025236"/>
            <a:ext cx="4243589" cy="5168331"/>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3600" dirty="0"/>
              <a:t>Why do people get these cognitive reflection questions wrong? They’re overconfident about their own gut instinct or intuition.  </a:t>
            </a:r>
          </a:p>
        </p:txBody>
      </p:sp>
      <p:pic>
        <p:nvPicPr>
          <p:cNvPr id="3" name="Picture 2" descr="A person in a suit with his hand on his chin&#10;&#10;AI-generated content may be incorrect.">
            <a:extLst>
              <a:ext uri="{FF2B5EF4-FFF2-40B4-BE49-F238E27FC236}">
                <a16:creationId xmlns:a16="http://schemas.microsoft.com/office/drawing/2014/main" id="{6105D200-E137-39BA-EDF7-533AA3C14148}"/>
              </a:ext>
            </a:extLst>
          </p:cNvPr>
          <p:cNvPicPr>
            <a:picLocks noChangeAspect="1"/>
          </p:cNvPicPr>
          <p:nvPr/>
        </p:nvPicPr>
        <p:blipFill>
          <a:blip r:embed="rId3"/>
          <a:srcRect l="20249" r="18315"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559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24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BAC62-EF3D-FD4F-B481-DD0439D274A9}"/>
              </a:ext>
            </a:extLst>
          </p:cNvPr>
          <p:cNvSpPr txBox="1"/>
          <p:nvPr/>
        </p:nvSpPr>
        <p:spPr>
          <a:xfrm>
            <a:off x="1341120" y="365760"/>
            <a:ext cx="7680960" cy="1200329"/>
          </a:xfrm>
          <a:prstGeom prst="rect">
            <a:avLst/>
          </a:prstGeom>
          <a:solidFill>
            <a:schemeClr val="accent4">
              <a:lumMod val="20000"/>
              <a:lumOff val="80000"/>
            </a:schemeClr>
          </a:solidFill>
        </p:spPr>
        <p:txBody>
          <a:bodyPr wrap="square" rtlCol="0">
            <a:spAutoFit/>
          </a:bodyPr>
          <a:lstStyle/>
          <a:p>
            <a:r>
              <a:rPr lang="en-US" sz="2400" dirty="0">
                <a:latin typeface="Rockwell Nova" panose="02060503020205020403" pitchFamily="18" charset="0"/>
                <a:cs typeface="Courier New" panose="02070309020205020404" pitchFamily="49" charset="0"/>
              </a:rPr>
              <a:t>Misinformed people aren’t ignoring experts – they’re finding alternative experts or “alt-</a:t>
            </a:r>
            <a:r>
              <a:rPr lang="en-US" sz="2400" dirty="0" err="1">
                <a:latin typeface="Rockwell Nova" panose="02060503020205020403" pitchFamily="18" charset="0"/>
                <a:cs typeface="Courier New" panose="02070309020205020404" pitchFamily="49" charset="0"/>
              </a:rPr>
              <a:t>thorities</a:t>
            </a:r>
            <a:r>
              <a:rPr lang="en-US" sz="2400" dirty="0">
                <a:latin typeface="Rockwell Nova" panose="02060503020205020403" pitchFamily="18" charset="0"/>
                <a:cs typeface="Courier New" panose="02070309020205020404" pitchFamily="49" charset="0"/>
              </a:rPr>
              <a:t>”. </a:t>
            </a:r>
          </a:p>
        </p:txBody>
      </p:sp>
      <p:pic>
        <p:nvPicPr>
          <p:cNvPr id="4" name="Picture 3" descr="A person in a suit standing in front of a microphone&#10;&#10;AI-generated content may be incorrect.">
            <a:extLst>
              <a:ext uri="{FF2B5EF4-FFF2-40B4-BE49-F238E27FC236}">
                <a16:creationId xmlns:a16="http://schemas.microsoft.com/office/drawing/2014/main" id="{ED81F0F3-D98D-207C-79E6-5505B8C70F4C}"/>
              </a:ext>
            </a:extLst>
          </p:cNvPr>
          <p:cNvPicPr>
            <a:picLocks noChangeAspect="1"/>
          </p:cNvPicPr>
          <p:nvPr/>
        </p:nvPicPr>
        <p:blipFill>
          <a:blip r:embed="rId3"/>
          <a:stretch>
            <a:fillRect/>
          </a:stretch>
        </p:blipFill>
        <p:spPr>
          <a:xfrm>
            <a:off x="1739152" y="1726500"/>
            <a:ext cx="7170955" cy="4959208"/>
          </a:xfrm>
          <a:prstGeom prst="rect">
            <a:avLst/>
          </a:prstGeom>
        </p:spPr>
      </p:pic>
    </p:spTree>
    <p:extLst>
      <p:ext uri="{BB962C8B-B14F-4D97-AF65-F5344CB8AC3E}">
        <p14:creationId xmlns:p14="http://schemas.microsoft.com/office/powerpoint/2010/main" val="2806410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Picture 4" descr="A screenshot of a news article&#10;&#10;AI-generated content may be incorrect.">
            <a:extLst>
              <a:ext uri="{FF2B5EF4-FFF2-40B4-BE49-F238E27FC236}">
                <a16:creationId xmlns:a16="http://schemas.microsoft.com/office/drawing/2014/main" id="{CD3D8D77-0833-8FE0-2BAD-A500FB53719E}"/>
              </a:ext>
            </a:extLst>
          </p:cNvPr>
          <p:cNvPicPr>
            <a:picLocks noChangeAspect="1"/>
          </p:cNvPicPr>
          <p:nvPr/>
        </p:nvPicPr>
        <p:blipFill>
          <a:blip r:embed="rId3"/>
          <a:stretch>
            <a:fillRect/>
          </a:stretch>
        </p:blipFill>
        <p:spPr>
          <a:xfrm>
            <a:off x="477012" y="874262"/>
            <a:ext cx="10971941" cy="5152465"/>
          </a:xfrm>
          <a:prstGeom prst="rect">
            <a:avLst/>
          </a:prstGeom>
        </p:spPr>
      </p:pic>
    </p:spTree>
    <p:extLst>
      <p:ext uri="{BB962C8B-B14F-4D97-AF65-F5344CB8AC3E}">
        <p14:creationId xmlns:p14="http://schemas.microsoft.com/office/powerpoint/2010/main" val="3783119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7E0C1C-FF3B-40D3-E2A7-CAE66C2EE6C2}"/>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4" name="Freeform: Shape 23">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white background with black text&#10;&#10;AI-generated content may be incorrect.">
            <a:extLst>
              <a:ext uri="{FF2B5EF4-FFF2-40B4-BE49-F238E27FC236}">
                <a16:creationId xmlns:a16="http://schemas.microsoft.com/office/drawing/2014/main" id="{24FBDFCE-B599-BFAC-E650-99B43660CF19}"/>
              </a:ext>
            </a:extLst>
          </p:cNvPr>
          <p:cNvPicPr>
            <a:picLocks noChangeAspect="1"/>
          </p:cNvPicPr>
          <p:nvPr/>
        </p:nvPicPr>
        <p:blipFill>
          <a:blip r:embed="rId3"/>
          <a:stretch>
            <a:fillRect/>
          </a:stretch>
        </p:blipFill>
        <p:spPr>
          <a:xfrm>
            <a:off x="200197" y="1136918"/>
            <a:ext cx="11348336" cy="3130282"/>
          </a:xfrm>
          <a:prstGeom prst="rect">
            <a:avLst/>
          </a:prstGeom>
          <a:ln>
            <a:noFill/>
          </a:ln>
        </p:spPr>
      </p:pic>
    </p:spTree>
    <p:extLst>
      <p:ext uri="{BB962C8B-B14F-4D97-AF65-F5344CB8AC3E}">
        <p14:creationId xmlns:p14="http://schemas.microsoft.com/office/powerpoint/2010/main" val="1109544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robot&#10;&#10;AI-generated content may be incorrect.">
            <a:extLst>
              <a:ext uri="{FF2B5EF4-FFF2-40B4-BE49-F238E27FC236}">
                <a16:creationId xmlns:a16="http://schemas.microsoft.com/office/drawing/2014/main" id="{D5414ACB-7500-8CFA-0256-2A8CA269D2B9}"/>
              </a:ext>
            </a:extLst>
          </p:cNvPr>
          <p:cNvPicPr>
            <a:picLocks noChangeAspect="1"/>
          </p:cNvPicPr>
          <p:nvPr/>
        </p:nvPicPr>
        <p:blipFill>
          <a:blip r:embed="rId3"/>
          <a:stretch>
            <a:fillRect/>
          </a:stretch>
        </p:blipFill>
        <p:spPr>
          <a:xfrm>
            <a:off x="976184" y="1452813"/>
            <a:ext cx="9574585" cy="5598617"/>
          </a:xfrm>
          <a:prstGeom prst="rect">
            <a:avLst/>
          </a:prstGeom>
        </p:spPr>
      </p:pic>
      <p:sp>
        <p:nvSpPr>
          <p:cNvPr id="4" name="TextBox 3">
            <a:extLst>
              <a:ext uri="{FF2B5EF4-FFF2-40B4-BE49-F238E27FC236}">
                <a16:creationId xmlns:a16="http://schemas.microsoft.com/office/drawing/2014/main" id="{40518AEF-5E6B-4D4E-2A19-98FBC1782430}"/>
              </a:ext>
            </a:extLst>
          </p:cNvPr>
          <p:cNvSpPr txBox="1"/>
          <p:nvPr/>
        </p:nvSpPr>
        <p:spPr>
          <a:xfrm>
            <a:off x="1600201" y="386862"/>
            <a:ext cx="10410568" cy="954107"/>
          </a:xfrm>
          <a:prstGeom prst="rect">
            <a:avLst/>
          </a:prstGeom>
          <a:solidFill>
            <a:schemeClr val="accent4">
              <a:lumMod val="20000"/>
              <a:lumOff val="80000"/>
            </a:schemeClr>
          </a:solidFill>
        </p:spPr>
        <p:txBody>
          <a:bodyPr wrap="square" rtlCol="0">
            <a:spAutoFit/>
          </a:bodyPr>
          <a:lstStyle/>
          <a:p>
            <a:r>
              <a:rPr lang="en-US" sz="2800" dirty="0"/>
              <a:t>On Social Media, </a:t>
            </a:r>
            <a:r>
              <a:rPr lang="en-US" sz="2800" b="1" dirty="0"/>
              <a:t>Fake People </a:t>
            </a:r>
            <a:r>
              <a:rPr lang="en-US" sz="2800" dirty="0"/>
              <a:t>Wield More Influence and Power than  </a:t>
            </a:r>
            <a:r>
              <a:rPr lang="en-US" sz="2800" b="1" dirty="0"/>
              <a:t>Fake News</a:t>
            </a:r>
          </a:p>
        </p:txBody>
      </p:sp>
    </p:spTree>
    <p:extLst>
      <p:ext uri="{BB962C8B-B14F-4D97-AF65-F5344CB8AC3E}">
        <p14:creationId xmlns:p14="http://schemas.microsoft.com/office/powerpoint/2010/main" val="2217121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B88F1C8-8FA3-35BE-06F5-8B8C0D57C7BD}"/>
              </a:ext>
            </a:extLst>
          </p:cNvPr>
          <p:cNvSpPr>
            <a:spLocks noGrp="1"/>
          </p:cNvSpPr>
          <p:nvPr>
            <p:ph type="subTitle" idx="1"/>
          </p:nvPr>
        </p:nvSpPr>
        <p:spPr>
          <a:xfrm flipV="1">
            <a:off x="203200" y="6489700"/>
            <a:ext cx="11785599" cy="45719"/>
          </a:xfrm>
        </p:spPr>
        <p:txBody>
          <a:bodyPr>
            <a:normAutofit fontScale="25000" lnSpcReduction="20000"/>
          </a:bodyPr>
          <a:lstStyle/>
          <a:p>
            <a:r>
              <a:rPr lang="en-US" dirty="0"/>
              <a:t>AA AA </a:t>
            </a:r>
          </a:p>
        </p:txBody>
      </p:sp>
      <p:pic>
        <p:nvPicPr>
          <p:cNvPr id="5" name="Picture 4" descr="A person in a suit and tie with his mouth open&#10;&#10;AI-generated content may be incorrect.">
            <a:extLst>
              <a:ext uri="{FF2B5EF4-FFF2-40B4-BE49-F238E27FC236}">
                <a16:creationId xmlns:a16="http://schemas.microsoft.com/office/drawing/2014/main" id="{27019BA8-271F-A355-E9CE-C0FB445D3677}"/>
              </a:ext>
            </a:extLst>
          </p:cNvPr>
          <p:cNvPicPr>
            <a:picLocks noChangeAspect="1"/>
          </p:cNvPicPr>
          <p:nvPr/>
        </p:nvPicPr>
        <p:blipFill>
          <a:blip r:embed="rId3"/>
          <a:stretch>
            <a:fillRect/>
          </a:stretch>
        </p:blipFill>
        <p:spPr>
          <a:xfrm>
            <a:off x="4296228" y="2470756"/>
            <a:ext cx="4844908" cy="4151690"/>
          </a:xfrm>
          <a:prstGeom prst="rect">
            <a:avLst/>
          </a:prstGeom>
        </p:spPr>
      </p:pic>
      <p:sp>
        <p:nvSpPr>
          <p:cNvPr id="4" name="TextBox 3">
            <a:extLst>
              <a:ext uri="{FF2B5EF4-FFF2-40B4-BE49-F238E27FC236}">
                <a16:creationId xmlns:a16="http://schemas.microsoft.com/office/drawing/2014/main" id="{AFD35080-EAE0-E36B-3149-9082523C54EE}"/>
              </a:ext>
            </a:extLst>
          </p:cNvPr>
          <p:cNvSpPr txBox="1"/>
          <p:nvPr/>
        </p:nvSpPr>
        <p:spPr>
          <a:xfrm>
            <a:off x="1422401" y="685800"/>
            <a:ext cx="9258300" cy="1384995"/>
          </a:xfrm>
          <a:prstGeom prst="rect">
            <a:avLst/>
          </a:prstGeom>
          <a:noFill/>
        </p:spPr>
        <p:txBody>
          <a:bodyPr wrap="square" rtlCol="0">
            <a:spAutoFit/>
          </a:bodyPr>
          <a:lstStyle/>
          <a:p>
            <a:r>
              <a:rPr lang="en-US" sz="2800" dirty="0">
                <a:latin typeface="Rockwell Nova" panose="02060503020205020403" pitchFamily="18" charset="0"/>
              </a:rPr>
              <a:t>My view as a science journalist covering misinformation through three very contentious elections and one global pandemic</a:t>
            </a:r>
          </a:p>
        </p:txBody>
      </p:sp>
      <p:sp>
        <p:nvSpPr>
          <p:cNvPr id="7" name="TextBox 6">
            <a:extLst>
              <a:ext uri="{FF2B5EF4-FFF2-40B4-BE49-F238E27FC236}">
                <a16:creationId xmlns:a16="http://schemas.microsoft.com/office/drawing/2014/main" id="{4FA1049B-FD9E-3691-CF94-91B1C9FB96D5}"/>
              </a:ext>
            </a:extLst>
          </p:cNvPr>
          <p:cNvSpPr txBox="1"/>
          <p:nvPr/>
        </p:nvSpPr>
        <p:spPr>
          <a:xfrm>
            <a:off x="391886" y="2911151"/>
            <a:ext cx="3750907" cy="2246769"/>
          </a:xfrm>
          <a:prstGeom prst="rect">
            <a:avLst/>
          </a:prstGeom>
          <a:noFill/>
        </p:spPr>
        <p:txBody>
          <a:bodyPr wrap="square" rtlCol="0">
            <a:spAutoFit/>
          </a:bodyPr>
          <a:lstStyle/>
          <a:p>
            <a:r>
              <a:rPr lang="en-US" sz="2800" dirty="0"/>
              <a:t>What scientists have learned about misinformation, how it circulates and how it affects us. </a:t>
            </a:r>
          </a:p>
        </p:txBody>
      </p:sp>
      <p:sp>
        <p:nvSpPr>
          <p:cNvPr id="8" name="TextBox 7">
            <a:extLst>
              <a:ext uri="{FF2B5EF4-FFF2-40B4-BE49-F238E27FC236}">
                <a16:creationId xmlns:a16="http://schemas.microsoft.com/office/drawing/2014/main" id="{CF129012-4F8F-AA3D-410C-114984F4725E}"/>
              </a:ext>
            </a:extLst>
          </p:cNvPr>
          <p:cNvSpPr txBox="1"/>
          <p:nvPr/>
        </p:nvSpPr>
        <p:spPr>
          <a:xfrm>
            <a:off x="9647853" y="3172407"/>
            <a:ext cx="2544147" cy="3108543"/>
          </a:xfrm>
          <a:prstGeom prst="rect">
            <a:avLst/>
          </a:prstGeom>
          <a:noFill/>
        </p:spPr>
        <p:txBody>
          <a:bodyPr wrap="square" rtlCol="0">
            <a:spAutoFit/>
          </a:bodyPr>
          <a:lstStyle/>
          <a:p>
            <a:r>
              <a:rPr lang="en-US" sz="2800" dirty="0"/>
              <a:t>Solutions: How can Americans become better informed? What works and what doesn’t?</a:t>
            </a:r>
          </a:p>
        </p:txBody>
      </p:sp>
    </p:spTree>
    <p:extLst>
      <p:ext uri="{BB962C8B-B14F-4D97-AF65-F5344CB8AC3E}">
        <p14:creationId xmlns:p14="http://schemas.microsoft.com/office/powerpoint/2010/main" val="2267902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8BBAA0F-2265-38EF-B4E5-70B6461877D8}"/>
              </a:ext>
            </a:extLst>
          </p:cNvPr>
          <p:cNvSpPr txBox="1"/>
          <p:nvPr/>
        </p:nvSpPr>
        <p:spPr>
          <a:xfrm>
            <a:off x="645066" y="719051"/>
            <a:ext cx="4494970" cy="482399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3200" dirty="0"/>
          </a:p>
        </p:txBody>
      </p:sp>
      <p:sp>
        <p:nvSpPr>
          <p:cNvPr id="22" name="Rectangle 21">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news article&#10;&#10;AI-generated content may be incorrect.">
            <a:extLst>
              <a:ext uri="{FF2B5EF4-FFF2-40B4-BE49-F238E27FC236}">
                <a16:creationId xmlns:a16="http://schemas.microsoft.com/office/drawing/2014/main" id="{DA4F15FF-D52B-6C3A-E042-2FC5B7CC3943}"/>
              </a:ext>
            </a:extLst>
          </p:cNvPr>
          <p:cNvPicPr>
            <a:picLocks noChangeAspect="1"/>
          </p:cNvPicPr>
          <p:nvPr/>
        </p:nvPicPr>
        <p:blipFill>
          <a:blip r:embed="rId3"/>
          <a:stretch>
            <a:fillRect/>
          </a:stretch>
        </p:blipFill>
        <p:spPr>
          <a:xfrm>
            <a:off x="1191491" y="1001004"/>
            <a:ext cx="9145195" cy="5856996"/>
          </a:xfrm>
          <a:prstGeom prst="rect">
            <a:avLst/>
          </a:prstGeom>
        </p:spPr>
      </p:pic>
      <p:sp>
        <p:nvSpPr>
          <p:cNvPr id="7" name="TextBox 6">
            <a:extLst>
              <a:ext uri="{FF2B5EF4-FFF2-40B4-BE49-F238E27FC236}">
                <a16:creationId xmlns:a16="http://schemas.microsoft.com/office/drawing/2014/main" id="{DECD543D-B0F6-9124-8A20-CE373F22BA8A}"/>
              </a:ext>
            </a:extLst>
          </p:cNvPr>
          <p:cNvSpPr txBox="1"/>
          <p:nvPr/>
        </p:nvSpPr>
        <p:spPr>
          <a:xfrm>
            <a:off x="1482436" y="354959"/>
            <a:ext cx="9169561" cy="523220"/>
          </a:xfrm>
          <a:prstGeom prst="rect">
            <a:avLst/>
          </a:prstGeom>
          <a:solidFill>
            <a:schemeClr val="accent4">
              <a:lumMod val="40000"/>
              <a:lumOff val="60000"/>
            </a:schemeClr>
          </a:solidFill>
        </p:spPr>
        <p:txBody>
          <a:bodyPr wrap="none" rtlCol="0">
            <a:spAutoFit/>
          </a:bodyPr>
          <a:lstStyle/>
          <a:p>
            <a:r>
              <a:rPr lang="en-US" sz="2800" dirty="0">
                <a:solidFill>
                  <a:schemeClr val="accent1">
                    <a:lumMod val="75000"/>
                  </a:schemeClr>
                </a:solidFill>
                <a:latin typeface="Rockwell Nova" panose="02060503020205020403" pitchFamily="18" charset="0"/>
              </a:rPr>
              <a:t>The Most Influential Misinformation is Mostly True</a:t>
            </a:r>
          </a:p>
        </p:txBody>
      </p:sp>
    </p:spTree>
    <p:extLst>
      <p:ext uri="{BB962C8B-B14F-4D97-AF65-F5344CB8AC3E}">
        <p14:creationId xmlns:p14="http://schemas.microsoft.com/office/powerpoint/2010/main" val="971943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12F3D60-CF57-D8D2-E95B-7CEC1D98A20B}"/>
              </a:ext>
            </a:extLst>
          </p:cNvPr>
          <p:cNvSpPr txBox="1"/>
          <p:nvPr/>
        </p:nvSpPr>
        <p:spPr>
          <a:xfrm>
            <a:off x="645066" y="2031101"/>
            <a:ext cx="4282984" cy="3511943"/>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dirty="0"/>
          </a:p>
        </p:txBody>
      </p:sp>
      <p:sp>
        <p:nvSpPr>
          <p:cNvPr id="20" name="Rectangle 19">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window&#10;&#10;AI-generated content may be incorrect.">
            <a:extLst>
              <a:ext uri="{FF2B5EF4-FFF2-40B4-BE49-F238E27FC236}">
                <a16:creationId xmlns:a16="http://schemas.microsoft.com/office/drawing/2014/main" id="{7E41A12D-9C0B-E6F9-7723-C5B66AF0F03E}"/>
              </a:ext>
            </a:extLst>
          </p:cNvPr>
          <p:cNvPicPr>
            <a:picLocks noChangeAspect="1"/>
          </p:cNvPicPr>
          <p:nvPr/>
        </p:nvPicPr>
        <p:blipFill>
          <a:blip r:embed="rId3"/>
          <a:stretch>
            <a:fillRect/>
          </a:stretch>
        </p:blipFill>
        <p:spPr>
          <a:xfrm>
            <a:off x="0" y="1094508"/>
            <a:ext cx="11615756" cy="5763492"/>
          </a:xfrm>
          <a:prstGeom prst="rect">
            <a:avLst/>
          </a:prstGeom>
        </p:spPr>
      </p:pic>
      <p:sp>
        <p:nvSpPr>
          <p:cNvPr id="6" name="TextBox 5">
            <a:extLst>
              <a:ext uri="{FF2B5EF4-FFF2-40B4-BE49-F238E27FC236}">
                <a16:creationId xmlns:a16="http://schemas.microsoft.com/office/drawing/2014/main" id="{163435CE-4D8E-ADDB-586D-1A4E4A77BD59}"/>
              </a:ext>
            </a:extLst>
          </p:cNvPr>
          <p:cNvSpPr txBox="1"/>
          <p:nvPr/>
        </p:nvSpPr>
        <p:spPr>
          <a:xfrm>
            <a:off x="967775" y="263068"/>
            <a:ext cx="9910662" cy="523220"/>
          </a:xfrm>
          <a:prstGeom prst="rect">
            <a:avLst/>
          </a:prstGeom>
          <a:solidFill>
            <a:schemeClr val="accent4">
              <a:lumMod val="20000"/>
              <a:lumOff val="80000"/>
            </a:schemeClr>
          </a:solidFill>
        </p:spPr>
        <p:txBody>
          <a:bodyPr wrap="none" rtlCol="0">
            <a:spAutoFit/>
          </a:bodyPr>
          <a:lstStyle/>
          <a:p>
            <a:r>
              <a:rPr lang="en-US" sz="2800" dirty="0"/>
              <a:t>Research on Google often reinforces belief in misinformation</a:t>
            </a:r>
          </a:p>
        </p:txBody>
      </p:sp>
    </p:spTree>
    <p:extLst>
      <p:ext uri="{BB962C8B-B14F-4D97-AF65-F5344CB8AC3E}">
        <p14:creationId xmlns:p14="http://schemas.microsoft.com/office/powerpoint/2010/main" val="3378416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7BAC02E-19F9-48FB-43B6-D06E65BE90E0}"/>
              </a:ext>
            </a:extLst>
          </p:cNvPr>
          <p:cNvSpPr txBox="1"/>
          <p:nvPr/>
        </p:nvSpPr>
        <p:spPr>
          <a:xfrm>
            <a:off x="213360" y="2913888"/>
            <a:ext cx="3444240" cy="330403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endParaRPr lang="en-US" sz="2200" dirty="0"/>
          </a:p>
        </p:txBody>
      </p:sp>
      <p:pic>
        <p:nvPicPr>
          <p:cNvPr id="3" name="Picture 2" descr="A screenshot of a computer screen&#10;&#10;AI-generated content may be incorrect.">
            <a:extLst>
              <a:ext uri="{FF2B5EF4-FFF2-40B4-BE49-F238E27FC236}">
                <a16:creationId xmlns:a16="http://schemas.microsoft.com/office/drawing/2014/main" id="{C1B110D9-BDD3-69A6-C71F-C62596A253D9}"/>
              </a:ext>
            </a:extLst>
          </p:cNvPr>
          <p:cNvPicPr>
            <a:picLocks noChangeAspect="1"/>
          </p:cNvPicPr>
          <p:nvPr/>
        </p:nvPicPr>
        <p:blipFill>
          <a:blip r:embed="rId3"/>
          <a:stretch>
            <a:fillRect/>
          </a:stretch>
        </p:blipFill>
        <p:spPr>
          <a:xfrm>
            <a:off x="950258" y="1867107"/>
            <a:ext cx="9330563" cy="5093041"/>
          </a:xfrm>
          <a:prstGeom prst="rect">
            <a:avLst/>
          </a:prstGeom>
        </p:spPr>
      </p:pic>
      <p:sp>
        <p:nvSpPr>
          <p:cNvPr id="6" name="Rectangle 2">
            <a:extLst>
              <a:ext uri="{FF2B5EF4-FFF2-40B4-BE49-F238E27FC236}">
                <a16:creationId xmlns:a16="http://schemas.microsoft.com/office/drawing/2014/main" id="{56CF20D2-7295-8238-79DF-E5A214C94DDE}"/>
              </a:ext>
            </a:extLst>
          </p:cNvPr>
          <p:cNvSpPr>
            <a:spLocks noChangeArrowheads="1"/>
          </p:cNvSpPr>
          <p:nvPr/>
        </p:nvSpPr>
        <p:spPr bwMode="auto">
          <a:xfrm>
            <a:off x="788894" y="188513"/>
            <a:ext cx="10691906" cy="1200329"/>
          </a:xfrm>
          <a:prstGeom prst="rect">
            <a:avLst/>
          </a:prstGeom>
          <a:solidFill>
            <a:schemeClr val="accent1">
              <a:lumMod val="20000"/>
              <a:lumOff val="8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PublicoText"/>
              </a:rPr>
              <a:t>What drives engagement on social media is hurling </a:t>
            </a:r>
            <a:r>
              <a:rPr kumimoji="0" lang="en-US" altLang="en-US" sz="2400" b="0" i="0" u="none" strike="noStrike" cap="none" normalizeH="0" baseline="0" dirty="0">
                <a:ln>
                  <a:noFill/>
                </a:ln>
                <a:solidFill>
                  <a:srgbClr val="000000"/>
                </a:solidFill>
                <a:effectLst/>
                <a:latin typeface="Castellar" panose="020A0402060406010301" pitchFamily="18" charset="77"/>
              </a:rPr>
              <a:t>dirt and insults </a:t>
            </a:r>
            <a:r>
              <a:rPr kumimoji="0" lang="en-US" altLang="en-US" sz="2400" b="0" i="0" u="none" strike="noStrike" cap="none" normalizeH="0" baseline="0" dirty="0">
                <a:ln>
                  <a:noFill/>
                </a:ln>
                <a:solidFill>
                  <a:srgbClr val="000000"/>
                </a:solidFill>
                <a:effectLst/>
                <a:latin typeface="PublicoText"/>
              </a:rPr>
              <a:t>at the other side – technically called “outgroup derogation.”  Whether it’s true or not is irrelevant to those spreading it. </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06080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C266EF-3565-EEC8-1B4E-710711211B3C}"/>
              </a:ext>
            </a:extLst>
          </p:cNvPr>
          <p:cNvSpPr txBox="1"/>
          <p:nvPr/>
        </p:nvSpPr>
        <p:spPr>
          <a:xfrm>
            <a:off x="259492" y="5189838"/>
            <a:ext cx="11444829" cy="1569660"/>
          </a:xfrm>
          <a:prstGeom prst="rect">
            <a:avLst/>
          </a:prstGeom>
          <a:solidFill>
            <a:schemeClr val="accent1">
              <a:lumMod val="40000"/>
              <a:lumOff val="60000"/>
            </a:schemeClr>
          </a:solidFill>
        </p:spPr>
        <p:txBody>
          <a:bodyPr wrap="square" rtlCol="0">
            <a:spAutoFit/>
          </a:bodyPr>
          <a:lstStyle/>
          <a:p>
            <a:r>
              <a:rPr lang="en-US" sz="3200" dirty="0">
                <a:latin typeface="Rockwell Nova" panose="02060503020205020403" pitchFamily="18" charset="0"/>
              </a:rPr>
              <a:t>The people who express the most concern about misinformation are the most likely to consider themselves impervious to it. </a:t>
            </a:r>
          </a:p>
        </p:txBody>
      </p:sp>
      <p:pic>
        <p:nvPicPr>
          <p:cNvPr id="6" name="Picture 5" descr="A screenshot of a computer&#10;&#10;AI-generated content may be incorrect.">
            <a:extLst>
              <a:ext uri="{FF2B5EF4-FFF2-40B4-BE49-F238E27FC236}">
                <a16:creationId xmlns:a16="http://schemas.microsoft.com/office/drawing/2014/main" id="{09B2291D-90B3-4331-4AF7-3392F343F11B}"/>
              </a:ext>
            </a:extLst>
          </p:cNvPr>
          <p:cNvPicPr>
            <a:picLocks noChangeAspect="1"/>
          </p:cNvPicPr>
          <p:nvPr/>
        </p:nvPicPr>
        <p:blipFill>
          <a:blip r:embed="rId3"/>
          <a:stretch>
            <a:fillRect/>
          </a:stretch>
        </p:blipFill>
        <p:spPr>
          <a:xfrm>
            <a:off x="-624608" y="159889"/>
            <a:ext cx="17206501" cy="4930515"/>
          </a:xfrm>
          <a:prstGeom prst="rect">
            <a:avLst/>
          </a:prstGeom>
        </p:spPr>
      </p:pic>
    </p:spTree>
    <p:extLst>
      <p:ext uri="{BB962C8B-B14F-4D97-AF65-F5344CB8AC3E}">
        <p14:creationId xmlns:p14="http://schemas.microsoft.com/office/powerpoint/2010/main" val="1334023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news article&#10;&#10;AI-generated content may be incorrect.">
            <a:extLst>
              <a:ext uri="{FF2B5EF4-FFF2-40B4-BE49-F238E27FC236}">
                <a16:creationId xmlns:a16="http://schemas.microsoft.com/office/drawing/2014/main" id="{36FE052A-C1B6-773F-2C85-F5AD90EDEF23}"/>
              </a:ext>
            </a:extLst>
          </p:cNvPr>
          <p:cNvPicPr>
            <a:picLocks noChangeAspect="1"/>
          </p:cNvPicPr>
          <p:nvPr/>
        </p:nvPicPr>
        <p:blipFill>
          <a:blip r:embed="rId3"/>
          <a:stretch>
            <a:fillRect/>
          </a:stretch>
        </p:blipFill>
        <p:spPr>
          <a:xfrm>
            <a:off x="949570" y="1037492"/>
            <a:ext cx="9724292" cy="6407320"/>
          </a:xfrm>
          <a:prstGeom prst="rect">
            <a:avLst/>
          </a:prstGeom>
        </p:spPr>
      </p:pic>
      <p:sp>
        <p:nvSpPr>
          <p:cNvPr id="4" name="TextBox 3">
            <a:extLst>
              <a:ext uri="{FF2B5EF4-FFF2-40B4-BE49-F238E27FC236}">
                <a16:creationId xmlns:a16="http://schemas.microsoft.com/office/drawing/2014/main" id="{F91BC3A9-3449-518D-E1AC-22E9E78B3BE8}"/>
              </a:ext>
            </a:extLst>
          </p:cNvPr>
          <p:cNvSpPr txBox="1"/>
          <p:nvPr/>
        </p:nvSpPr>
        <p:spPr>
          <a:xfrm>
            <a:off x="444843" y="263769"/>
            <a:ext cx="11736929" cy="523220"/>
          </a:xfrm>
          <a:prstGeom prst="rect">
            <a:avLst/>
          </a:prstGeom>
          <a:solidFill>
            <a:schemeClr val="accent1">
              <a:lumMod val="20000"/>
              <a:lumOff val="80000"/>
            </a:schemeClr>
          </a:solidFill>
        </p:spPr>
        <p:txBody>
          <a:bodyPr wrap="square" rtlCol="0">
            <a:spAutoFit/>
          </a:bodyPr>
          <a:lstStyle/>
          <a:p>
            <a:r>
              <a:rPr lang="en-US" sz="2800" dirty="0"/>
              <a:t>The Pandemic Was  a Polarization and Misinformation Tipping Point</a:t>
            </a:r>
          </a:p>
        </p:txBody>
      </p:sp>
    </p:spTree>
    <p:extLst>
      <p:ext uri="{BB962C8B-B14F-4D97-AF65-F5344CB8AC3E}">
        <p14:creationId xmlns:p14="http://schemas.microsoft.com/office/powerpoint/2010/main" val="983702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9B7E05-BBEE-73DE-1C4E-34D14F1B3E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819461" y="-3826757"/>
            <a:ext cx="4553077" cy="12206599"/>
          </a:xfrm>
          <a:prstGeom prst="rect">
            <a:avLst/>
          </a:prstGeom>
          <a:gradFill>
            <a:gsLst>
              <a:gs pos="7000">
                <a:schemeClr val="accent2"/>
              </a:gs>
              <a:gs pos="100000">
                <a:schemeClr val="accent5"/>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2266C60-54E9-7A8A-EBEA-8ACAE6972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3002" y="-871121"/>
            <a:ext cx="4513520" cy="6334124"/>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AA773AFB-6874-8718-26A6-F878EE8BC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20954" y="-3767042"/>
            <a:ext cx="4011740" cy="11624949"/>
          </a:xfrm>
          <a:prstGeom prst="rect">
            <a:avLst/>
          </a:prstGeom>
          <a:gradFill flip="none" rotWithShape="1">
            <a:gsLst>
              <a:gs pos="3000">
                <a:schemeClr val="accent2">
                  <a:alpha val="70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32FB2D4-6D17-A93F-6782-938499F88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8770" y="1"/>
            <a:ext cx="10943229" cy="4553079"/>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83E1D44-D3E2-1BFB-1D01-AC8F0C54EA2A}"/>
              </a:ext>
            </a:extLst>
          </p:cNvPr>
          <p:cNvSpPr txBox="1"/>
          <p:nvPr/>
        </p:nvSpPr>
        <p:spPr>
          <a:xfrm>
            <a:off x="838200" y="976746"/>
            <a:ext cx="7875844" cy="292913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5400">
                <a:solidFill>
                  <a:srgbClr val="FFFFFF"/>
                </a:solidFill>
                <a:latin typeface="+mj-lt"/>
                <a:ea typeface="+mj-ea"/>
                <a:cs typeface="+mj-cs"/>
              </a:rPr>
              <a:t>How to fix the situation</a:t>
            </a:r>
          </a:p>
        </p:txBody>
      </p:sp>
      <p:sp>
        <p:nvSpPr>
          <p:cNvPr id="9" name="TextBox 8">
            <a:extLst>
              <a:ext uri="{FF2B5EF4-FFF2-40B4-BE49-F238E27FC236}">
                <a16:creationId xmlns:a16="http://schemas.microsoft.com/office/drawing/2014/main" id="{A7064464-B7B3-3C66-CE91-1159108DAE9C}"/>
              </a:ext>
            </a:extLst>
          </p:cNvPr>
          <p:cNvSpPr txBox="1"/>
          <p:nvPr/>
        </p:nvSpPr>
        <p:spPr>
          <a:xfrm>
            <a:off x="1232620" y="4988487"/>
            <a:ext cx="4782411" cy="1199733"/>
          </a:xfrm>
          <a:prstGeom prst="rect">
            <a:avLst/>
          </a:prstGeom>
        </p:spPr>
        <p:txBody>
          <a:bodyPr vert="horz" lIns="91440" tIns="45720" rIns="91440" bIns="45720" rtlCol="0" anchor="ctr">
            <a:noAutofit/>
          </a:bodyPr>
          <a:lstStyle/>
          <a:p>
            <a:pPr>
              <a:lnSpc>
                <a:spcPct val="90000"/>
              </a:lnSpc>
              <a:spcBef>
                <a:spcPts val="1000"/>
              </a:spcBef>
            </a:pPr>
            <a:r>
              <a:rPr lang="en-US" sz="3200" dirty="0">
                <a:latin typeface="Rockwell Nova" panose="02060503020205020403" pitchFamily="18" charset="0"/>
              </a:rPr>
              <a:t>Is there a cure for our misinformation and deep division? </a:t>
            </a:r>
          </a:p>
        </p:txBody>
      </p:sp>
      <p:pic>
        <p:nvPicPr>
          <p:cNvPr id="3" name="Graphic 2" descr="Tools with solid fill">
            <a:extLst>
              <a:ext uri="{FF2B5EF4-FFF2-40B4-BE49-F238E27FC236}">
                <a16:creationId xmlns:a16="http://schemas.microsoft.com/office/drawing/2014/main" id="{F824A937-9DA4-650D-0767-ED177E6DAC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44927" y="2159937"/>
            <a:ext cx="1199733" cy="1199733"/>
          </a:xfrm>
          <a:prstGeom prst="rect">
            <a:avLst/>
          </a:prstGeom>
        </p:spPr>
      </p:pic>
      <p:pic>
        <p:nvPicPr>
          <p:cNvPr id="5" name="Graphic 4" descr="Adhesive Bandage with solid fill">
            <a:extLst>
              <a:ext uri="{FF2B5EF4-FFF2-40B4-BE49-F238E27FC236}">
                <a16:creationId xmlns:a16="http://schemas.microsoft.com/office/drawing/2014/main" id="{22204842-39BD-D25F-F896-A4FADEE5A3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81983" y="5061057"/>
            <a:ext cx="1199733" cy="1199733"/>
          </a:xfrm>
          <a:prstGeom prst="rect">
            <a:avLst/>
          </a:prstGeom>
        </p:spPr>
      </p:pic>
      <p:pic>
        <p:nvPicPr>
          <p:cNvPr id="7" name="Graphic 6" descr="Medicine with solid fill">
            <a:extLst>
              <a:ext uri="{FF2B5EF4-FFF2-40B4-BE49-F238E27FC236}">
                <a16:creationId xmlns:a16="http://schemas.microsoft.com/office/drawing/2014/main" id="{4ED23259-3712-0C22-EA02-1DE4A93961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51217" y="5061057"/>
            <a:ext cx="1199733" cy="1199733"/>
          </a:xfrm>
          <a:prstGeom prst="rect">
            <a:avLst/>
          </a:prstGeom>
        </p:spPr>
      </p:pic>
    </p:spTree>
    <p:extLst>
      <p:ext uri="{BB962C8B-B14F-4D97-AF65-F5344CB8AC3E}">
        <p14:creationId xmlns:p14="http://schemas.microsoft.com/office/powerpoint/2010/main" val="396084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687420-BEB4-45CD-8226-339BE553B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2D6A335-EB43-C7C8-FA07-E052F58F4BBA}"/>
              </a:ext>
            </a:extLst>
          </p:cNvPr>
          <p:cNvSpPr txBox="1"/>
          <p:nvPr/>
        </p:nvSpPr>
        <p:spPr>
          <a:xfrm>
            <a:off x="645066" y="2031101"/>
            <a:ext cx="4282984" cy="351194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3600" dirty="0"/>
              <a:t>The Problem with </a:t>
            </a:r>
            <a:r>
              <a:rPr lang="en-US" sz="3600" strike="sngStrike" dirty="0"/>
              <a:t>Censorship</a:t>
            </a:r>
          </a:p>
        </p:txBody>
      </p:sp>
      <p:sp>
        <p:nvSpPr>
          <p:cNvPr id="13" name="Rectangle 1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looking at a computer&#10;&#10;AI-generated content may be incorrect.">
            <a:extLst>
              <a:ext uri="{FF2B5EF4-FFF2-40B4-BE49-F238E27FC236}">
                <a16:creationId xmlns:a16="http://schemas.microsoft.com/office/drawing/2014/main" id="{C24DC0C6-6CB4-3BBF-275D-E5E19639B066}"/>
              </a:ext>
            </a:extLst>
          </p:cNvPr>
          <p:cNvPicPr>
            <a:picLocks noChangeAspect="1"/>
          </p:cNvPicPr>
          <p:nvPr/>
        </p:nvPicPr>
        <p:blipFill>
          <a:blip r:embed="rId3"/>
          <a:srcRect l="20647" r="11699" b="-2"/>
          <a:stretch>
            <a:fillRect/>
          </a:stretch>
        </p:blipFill>
        <p:spPr>
          <a:xfrm>
            <a:off x="5987738" y="650494"/>
            <a:ext cx="5628018" cy="5324142"/>
          </a:xfrm>
          <a:prstGeom prst="rect">
            <a:avLst/>
          </a:prstGeom>
        </p:spPr>
      </p:pic>
    </p:spTree>
    <p:extLst>
      <p:ext uri="{BB962C8B-B14F-4D97-AF65-F5344CB8AC3E}">
        <p14:creationId xmlns:p14="http://schemas.microsoft.com/office/powerpoint/2010/main" val="638653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face mask on the ground&#10;&#10;AI-generated content may be incorrect.">
            <a:extLst>
              <a:ext uri="{FF2B5EF4-FFF2-40B4-BE49-F238E27FC236}">
                <a16:creationId xmlns:a16="http://schemas.microsoft.com/office/drawing/2014/main" id="{B813EE8C-2658-36AB-A6F5-153912FF6201}"/>
              </a:ext>
            </a:extLst>
          </p:cNvPr>
          <p:cNvPicPr>
            <a:picLocks noChangeAspect="1"/>
          </p:cNvPicPr>
          <p:nvPr/>
        </p:nvPicPr>
        <p:blipFill>
          <a:blip r:embed="rId3"/>
          <a:stretch>
            <a:fillRect/>
          </a:stretch>
        </p:blipFill>
        <p:spPr>
          <a:xfrm>
            <a:off x="778476" y="1241607"/>
            <a:ext cx="11090436" cy="5103834"/>
          </a:xfrm>
          <a:prstGeom prst="rect">
            <a:avLst/>
          </a:prstGeom>
        </p:spPr>
      </p:pic>
      <p:sp>
        <p:nvSpPr>
          <p:cNvPr id="2" name="TextBox 1">
            <a:extLst>
              <a:ext uri="{FF2B5EF4-FFF2-40B4-BE49-F238E27FC236}">
                <a16:creationId xmlns:a16="http://schemas.microsoft.com/office/drawing/2014/main" id="{A88F4E94-5A07-810C-2740-844239155C79}"/>
              </a:ext>
            </a:extLst>
          </p:cNvPr>
          <p:cNvSpPr txBox="1"/>
          <p:nvPr/>
        </p:nvSpPr>
        <p:spPr>
          <a:xfrm>
            <a:off x="1186249" y="111212"/>
            <a:ext cx="8119116" cy="954107"/>
          </a:xfrm>
          <a:prstGeom prst="rect">
            <a:avLst/>
          </a:prstGeom>
          <a:noFill/>
        </p:spPr>
        <p:txBody>
          <a:bodyPr wrap="square" rtlCol="0">
            <a:spAutoFit/>
          </a:bodyPr>
          <a:lstStyle/>
          <a:p>
            <a:r>
              <a:rPr lang="en-US" sz="2800" dirty="0"/>
              <a:t>The Trouble With Fact Checkers. They sometimes get the facts wrong. (or use motivated reasoning. </a:t>
            </a:r>
          </a:p>
        </p:txBody>
      </p:sp>
    </p:spTree>
    <p:extLst>
      <p:ext uri="{BB962C8B-B14F-4D97-AF65-F5344CB8AC3E}">
        <p14:creationId xmlns:p14="http://schemas.microsoft.com/office/powerpoint/2010/main" val="3390024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news page&#10;&#10;AI-generated content may be incorrect.">
            <a:extLst>
              <a:ext uri="{FF2B5EF4-FFF2-40B4-BE49-F238E27FC236}">
                <a16:creationId xmlns:a16="http://schemas.microsoft.com/office/drawing/2014/main" id="{B45C93FF-9FDF-13D7-81B1-F9E77261417A}"/>
              </a:ext>
            </a:extLst>
          </p:cNvPr>
          <p:cNvPicPr>
            <a:picLocks noChangeAspect="1"/>
          </p:cNvPicPr>
          <p:nvPr/>
        </p:nvPicPr>
        <p:blipFill>
          <a:blip r:embed="rId3"/>
          <a:stretch>
            <a:fillRect/>
          </a:stretch>
        </p:blipFill>
        <p:spPr>
          <a:xfrm>
            <a:off x="0" y="327422"/>
            <a:ext cx="11158538" cy="5677340"/>
          </a:xfrm>
          <a:prstGeom prst="rect">
            <a:avLst/>
          </a:prstGeom>
        </p:spPr>
      </p:pic>
    </p:spTree>
    <p:extLst>
      <p:ext uri="{BB962C8B-B14F-4D97-AF65-F5344CB8AC3E}">
        <p14:creationId xmlns:p14="http://schemas.microsoft.com/office/powerpoint/2010/main" val="1498663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E02084-B170-28DE-706A-65FD6DD1AA04}"/>
              </a:ext>
            </a:extLst>
          </p:cNvPr>
          <p:cNvSpPr txBox="1"/>
          <p:nvPr/>
        </p:nvSpPr>
        <p:spPr>
          <a:xfrm>
            <a:off x="514351" y="528637"/>
            <a:ext cx="10412730" cy="5201424"/>
          </a:xfrm>
          <a:prstGeom prst="rect">
            <a:avLst/>
          </a:prstGeom>
          <a:noFill/>
        </p:spPr>
        <p:txBody>
          <a:bodyPr wrap="square" rtlCol="0">
            <a:spAutoFit/>
          </a:bodyPr>
          <a:lstStyle/>
          <a:p>
            <a:r>
              <a:rPr lang="en-US" sz="2800" dirty="0"/>
              <a:t>"What they did is they covered it up... When they knew full well that so many of the top virologists in the world believed that the lab leak was a real possibility.” </a:t>
            </a:r>
          </a:p>
          <a:p>
            <a:r>
              <a:rPr lang="en-US" sz="2800" dirty="0"/>
              <a:t> ------- </a:t>
            </a:r>
          </a:p>
          <a:p>
            <a:r>
              <a:rPr lang="en-US" sz="2800" dirty="0"/>
              <a:t>61% of patients  who tested positive in </a:t>
            </a:r>
            <a:r>
              <a:rPr lang="en-US" sz="2800" dirty="0" err="1"/>
              <a:t>BreatheMD</a:t>
            </a:r>
            <a:r>
              <a:rPr lang="en-US" sz="2800" dirty="0"/>
              <a:t> last month were vaccinated. </a:t>
            </a:r>
          </a:p>
          <a:p>
            <a:r>
              <a:rPr lang="en-US" sz="2800" dirty="0"/>
              <a:t> ---------</a:t>
            </a:r>
          </a:p>
          <a:p>
            <a:r>
              <a:rPr lang="en-US" sz="2800" dirty="0"/>
              <a:t>"It's time to recognize natural immunity as at least as good as vaccination and end the mandates." (Facebook, 2/4/22, anesthesiology)</a:t>
            </a:r>
          </a:p>
          <a:p>
            <a:r>
              <a:rPr lang="en-US" sz="2800" dirty="0"/>
              <a:t>----------</a:t>
            </a:r>
          </a:p>
          <a:p>
            <a:r>
              <a:rPr lang="en-US" sz="2400" dirty="0">
                <a:solidFill>
                  <a:srgbClr val="C00000"/>
                </a:solidFill>
                <a:latin typeface="Rockwell Nova" panose="02060503020205020403" pitchFamily="18" charset="0"/>
              </a:rPr>
              <a:t>Are these really misinformation? By whose definition? </a:t>
            </a:r>
          </a:p>
        </p:txBody>
      </p:sp>
    </p:spTree>
    <p:extLst>
      <p:ext uri="{BB962C8B-B14F-4D97-AF65-F5344CB8AC3E}">
        <p14:creationId xmlns:p14="http://schemas.microsoft.com/office/powerpoint/2010/main" val="253172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4793A7-014F-00BF-2B3C-CEEF36EA770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How was your Thanksgiving? </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E825EFA-B075-4A12-19E5-A355CF4AECEF}"/>
              </a:ext>
            </a:extLst>
          </p:cNvPr>
          <p:cNvSpPr txBox="1"/>
          <p:nvPr/>
        </p:nvSpPr>
        <p:spPr>
          <a:xfrm>
            <a:off x="640080" y="2872899"/>
            <a:ext cx="4243589" cy="3604868"/>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800" dirty="0"/>
              <a:t>Surveys show Americans are now more likely to align all our views to the left or right. </a:t>
            </a:r>
          </a:p>
          <a:p>
            <a:pPr indent="-228600">
              <a:lnSpc>
                <a:spcPct val="90000"/>
              </a:lnSpc>
              <a:spcAft>
                <a:spcPts val="600"/>
              </a:spcAft>
              <a:buFont typeface="Arial" panose="020B0604020202020204" pitchFamily="34" charset="0"/>
              <a:buChar char="•"/>
            </a:pPr>
            <a:r>
              <a:rPr lang="en-US" sz="2800" dirty="0"/>
              <a:t>It really is harder to talk about current events with people on the other side. </a:t>
            </a:r>
          </a:p>
        </p:txBody>
      </p:sp>
      <p:pic>
        <p:nvPicPr>
          <p:cNvPr id="5" name="Content Placeholder 4" descr="A group of people around a table with pumpkins&#10;&#10;AI-generated content may be incorrect.">
            <a:extLst>
              <a:ext uri="{FF2B5EF4-FFF2-40B4-BE49-F238E27FC236}">
                <a16:creationId xmlns:a16="http://schemas.microsoft.com/office/drawing/2014/main" id="{24D25D8D-7129-AA38-24A8-2395CB471C47}"/>
              </a:ext>
            </a:extLst>
          </p:cNvPr>
          <p:cNvPicPr>
            <a:picLocks noGrp="1" noChangeAspect="1"/>
          </p:cNvPicPr>
          <p:nvPr>
            <p:ph idx="1"/>
          </p:nvPr>
        </p:nvPicPr>
        <p:blipFill>
          <a:blip r:embed="rId3"/>
          <a:srcRect l="198" r="-1"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19717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9A7F3BF-8763-4074-AD77-92790AF31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A9648D6-B41B-42D0-A817-AE2607B0B5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4200" y="554152"/>
            <a:ext cx="574177" cy="1075866"/>
            <a:chOff x="10994200" y="554152"/>
            <a:chExt cx="574177" cy="1075866"/>
          </a:xfrm>
        </p:grpSpPr>
        <p:sp>
          <p:nvSpPr>
            <p:cNvPr id="11"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2"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sp>
          <p:nvSpPr>
            <p:cNvPr id="13"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grpSp>
      <p:cxnSp>
        <p:nvCxnSpPr>
          <p:cNvPr id="15" name="Straight Connector 1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417E65F-B94F-224F-36A0-33CC7951471E}"/>
              </a:ext>
            </a:extLst>
          </p:cNvPr>
          <p:cNvSpPr txBox="1"/>
          <p:nvPr/>
        </p:nvSpPr>
        <p:spPr>
          <a:xfrm>
            <a:off x="1224367" y="1279819"/>
            <a:ext cx="10171960" cy="1877437"/>
          </a:xfrm>
          <a:prstGeom prst="rect">
            <a:avLst/>
          </a:prstGeom>
          <a:solidFill>
            <a:schemeClr val="accent6">
              <a:lumMod val="40000"/>
              <a:lumOff val="60000"/>
            </a:schemeClr>
          </a:solidFill>
        </p:spPr>
        <p:txBody>
          <a:bodyPr wrap="square" rtlCol="0">
            <a:spAutoFit/>
          </a:bodyPr>
          <a:lstStyle/>
          <a:p>
            <a:endParaRPr lang="en-US" sz="3200" dirty="0"/>
          </a:p>
          <a:p>
            <a:r>
              <a:rPr lang="en-US" sz="2800" dirty="0"/>
              <a:t>Is it information that contains misleading statements, or falsehoods, or anything that interferes with genuine understanding? </a:t>
            </a:r>
          </a:p>
        </p:txBody>
      </p:sp>
      <p:sp>
        <p:nvSpPr>
          <p:cNvPr id="3" name="TextBox 2">
            <a:extLst>
              <a:ext uri="{FF2B5EF4-FFF2-40B4-BE49-F238E27FC236}">
                <a16:creationId xmlns:a16="http://schemas.microsoft.com/office/drawing/2014/main" id="{3D6E723C-71FF-9A5C-0B3B-91C101626C42}"/>
              </a:ext>
            </a:extLst>
          </p:cNvPr>
          <p:cNvSpPr txBox="1"/>
          <p:nvPr/>
        </p:nvSpPr>
        <p:spPr>
          <a:xfrm>
            <a:off x="444328" y="3495014"/>
            <a:ext cx="9816005" cy="954107"/>
          </a:xfrm>
          <a:prstGeom prst="rect">
            <a:avLst/>
          </a:prstGeom>
          <a:solidFill>
            <a:schemeClr val="tx2">
              <a:lumMod val="25000"/>
              <a:lumOff val="75000"/>
            </a:schemeClr>
          </a:solidFill>
        </p:spPr>
        <p:txBody>
          <a:bodyPr wrap="square" rtlCol="0">
            <a:spAutoFit/>
          </a:bodyPr>
          <a:lstStyle/>
          <a:p>
            <a:r>
              <a:rPr lang="en-US" sz="2800" dirty="0"/>
              <a:t>Or is it information that might be true but deviates from official messaging? </a:t>
            </a:r>
          </a:p>
        </p:txBody>
      </p:sp>
      <p:sp>
        <p:nvSpPr>
          <p:cNvPr id="6" name="TextBox 5">
            <a:extLst>
              <a:ext uri="{FF2B5EF4-FFF2-40B4-BE49-F238E27FC236}">
                <a16:creationId xmlns:a16="http://schemas.microsoft.com/office/drawing/2014/main" id="{B0E9B0E8-C0D1-107A-0F75-B56509B999DB}"/>
              </a:ext>
            </a:extLst>
          </p:cNvPr>
          <p:cNvSpPr txBox="1"/>
          <p:nvPr/>
        </p:nvSpPr>
        <p:spPr>
          <a:xfrm>
            <a:off x="1859809" y="5516627"/>
            <a:ext cx="5950913" cy="954107"/>
          </a:xfrm>
          <a:prstGeom prst="rect">
            <a:avLst/>
          </a:prstGeom>
          <a:solidFill>
            <a:schemeClr val="accent2">
              <a:lumMod val="40000"/>
              <a:lumOff val="60000"/>
            </a:schemeClr>
          </a:solidFill>
        </p:spPr>
        <p:txBody>
          <a:bodyPr wrap="square" rtlCol="0">
            <a:spAutoFit/>
          </a:bodyPr>
          <a:lstStyle/>
          <a:p>
            <a:r>
              <a:rPr lang="en-US" sz="2800" dirty="0"/>
              <a:t>We need to talk about this if we want to combat misinformation</a:t>
            </a:r>
          </a:p>
        </p:txBody>
      </p:sp>
      <p:sp>
        <p:nvSpPr>
          <p:cNvPr id="7" name="TextBox 6">
            <a:extLst>
              <a:ext uri="{FF2B5EF4-FFF2-40B4-BE49-F238E27FC236}">
                <a16:creationId xmlns:a16="http://schemas.microsoft.com/office/drawing/2014/main" id="{F9FD9E31-FBC2-E7F6-E22C-11D4D1270978}"/>
              </a:ext>
            </a:extLst>
          </p:cNvPr>
          <p:cNvSpPr txBox="1"/>
          <p:nvPr/>
        </p:nvSpPr>
        <p:spPr>
          <a:xfrm>
            <a:off x="1534332" y="554152"/>
            <a:ext cx="7128426" cy="523220"/>
          </a:xfrm>
          <a:prstGeom prst="rect">
            <a:avLst/>
          </a:prstGeom>
          <a:noFill/>
        </p:spPr>
        <p:txBody>
          <a:bodyPr wrap="none" rtlCol="0">
            <a:spAutoFit/>
          </a:bodyPr>
          <a:lstStyle/>
          <a:p>
            <a:r>
              <a:rPr lang="en-US" sz="2800" dirty="0">
                <a:latin typeface="Rockwell Nova" panose="02060503020205020403" pitchFamily="18" charset="0"/>
              </a:rPr>
              <a:t>What do we mean by misinformation??</a:t>
            </a:r>
          </a:p>
        </p:txBody>
      </p:sp>
      <p:pic>
        <p:nvPicPr>
          <p:cNvPr id="14" name="Graphic 13" descr="Star outline">
            <a:extLst>
              <a:ext uri="{FF2B5EF4-FFF2-40B4-BE49-F238E27FC236}">
                <a16:creationId xmlns:a16="http://schemas.microsoft.com/office/drawing/2014/main" id="{13B7CB31-5E4A-C73D-7B14-D7D0DA1D74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05558" y="5556334"/>
            <a:ext cx="914400" cy="914400"/>
          </a:xfrm>
          <a:prstGeom prst="rect">
            <a:avLst/>
          </a:prstGeom>
        </p:spPr>
      </p:pic>
      <p:pic>
        <p:nvPicPr>
          <p:cNvPr id="17" name="Graphic 16" descr="Star outline">
            <a:extLst>
              <a:ext uri="{FF2B5EF4-FFF2-40B4-BE49-F238E27FC236}">
                <a16:creationId xmlns:a16="http://schemas.microsoft.com/office/drawing/2014/main" id="{29584394-C128-C76D-A200-C0D698643C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7132" y="5587624"/>
            <a:ext cx="914400" cy="914400"/>
          </a:xfrm>
          <a:prstGeom prst="rect">
            <a:avLst/>
          </a:prstGeom>
        </p:spPr>
      </p:pic>
    </p:spTree>
    <p:extLst>
      <p:ext uri="{BB962C8B-B14F-4D97-AF65-F5344CB8AC3E}">
        <p14:creationId xmlns:p14="http://schemas.microsoft.com/office/powerpoint/2010/main" val="769218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099559-4936-523F-52EA-16BCA4117592}"/>
              </a:ext>
            </a:extLst>
          </p:cNvPr>
          <p:cNvSpPr txBox="1"/>
          <p:nvPr/>
        </p:nvSpPr>
        <p:spPr>
          <a:xfrm>
            <a:off x="1161861" y="852407"/>
            <a:ext cx="9795442" cy="1569660"/>
          </a:xfrm>
          <a:prstGeom prst="rect">
            <a:avLst/>
          </a:prstGeom>
          <a:noFill/>
        </p:spPr>
        <p:txBody>
          <a:bodyPr wrap="square" rtlCol="0">
            <a:spAutoFit/>
          </a:bodyPr>
          <a:lstStyle/>
          <a:p>
            <a:r>
              <a:rPr lang="en-US" sz="3200" dirty="0">
                <a:latin typeface="Rockwell Nova" panose="02060503020205020403" pitchFamily="18" charset="0"/>
              </a:rPr>
              <a:t>People can understand nuance if they’re told a </a:t>
            </a:r>
            <a:r>
              <a:rPr lang="en-US" sz="3200" dirty="0">
                <a:highlight>
                  <a:srgbClr val="FFFF00"/>
                </a:highlight>
                <a:latin typeface="Rockwell Nova" panose="02060503020205020403" pitchFamily="18" charset="0"/>
              </a:rPr>
              <a:t>story</a:t>
            </a:r>
            <a:r>
              <a:rPr lang="en-US" sz="3200" dirty="0">
                <a:latin typeface="Rockwell Nova" panose="02060503020205020403" pitchFamily="18" charset="0"/>
              </a:rPr>
              <a:t>. The brain is wired to understand stories, not oversimplified slogans. </a:t>
            </a:r>
          </a:p>
        </p:txBody>
      </p:sp>
      <p:pic>
        <p:nvPicPr>
          <p:cNvPr id="5" name="Graphic 4" descr="Storytelling outline">
            <a:extLst>
              <a:ext uri="{FF2B5EF4-FFF2-40B4-BE49-F238E27FC236}">
                <a16:creationId xmlns:a16="http://schemas.microsoft.com/office/drawing/2014/main" id="{D6145C64-F6CF-D4AD-7090-413E5174E9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8115" y="1964867"/>
            <a:ext cx="914400" cy="914400"/>
          </a:xfrm>
          <a:prstGeom prst="rect">
            <a:avLst/>
          </a:prstGeom>
        </p:spPr>
      </p:pic>
      <p:sp>
        <p:nvSpPr>
          <p:cNvPr id="6" name="TextBox 5">
            <a:extLst>
              <a:ext uri="{FF2B5EF4-FFF2-40B4-BE49-F238E27FC236}">
                <a16:creationId xmlns:a16="http://schemas.microsoft.com/office/drawing/2014/main" id="{A5540B1E-23D9-F1E4-B5B2-452159CC3FCD}"/>
              </a:ext>
            </a:extLst>
          </p:cNvPr>
          <p:cNvSpPr txBox="1"/>
          <p:nvPr/>
        </p:nvSpPr>
        <p:spPr>
          <a:xfrm>
            <a:off x="1720312" y="3859078"/>
            <a:ext cx="8973519" cy="2246769"/>
          </a:xfrm>
          <a:prstGeom prst="rect">
            <a:avLst/>
          </a:prstGeom>
          <a:solidFill>
            <a:schemeClr val="accent5">
              <a:lumMod val="20000"/>
              <a:lumOff val="80000"/>
            </a:schemeClr>
          </a:solidFill>
        </p:spPr>
        <p:txBody>
          <a:bodyPr wrap="square" rtlCol="0">
            <a:spAutoFit/>
          </a:bodyPr>
          <a:lstStyle/>
          <a:p>
            <a:r>
              <a:rPr lang="en-US" sz="2800" dirty="0"/>
              <a:t>What if instead of suppressing information on Ivermectin, we told the whole story of this drug : How it was invented, why some suspected it might be a good treatment for Covid, how it was tested in people and what those tests showed? </a:t>
            </a:r>
          </a:p>
        </p:txBody>
      </p:sp>
    </p:spTree>
    <p:extLst>
      <p:ext uri="{BB962C8B-B14F-4D97-AF65-F5344CB8AC3E}">
        <p14:creationId xmlns:p14="http://schemas.microsoft.com/office/powerpoint/2010/main" val="17001038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41AC62B9-57D8-6B97-020B-3F8CC27D5A2D}"/>
              </a:ext>
            </a:extLst>
          </p:cNvPr>
          <p:cNvPicPr>
            <a:picLocks noChangeAspect="1"/>
          </p:cNvPicPr>
          <p:nvPr/>
        </p:nvPicPr>
        <p:blipFill>
          <a:blip r:embed="rId3"/>
          <a:stretch>
            <a:fillRect/>
          </a:stretch>
        </p:blipFill>
        <p:spPr>
          <a:xfrm>
            <a:off x="767792" y="0"/>
            <a:ext cx="9265208" cy="6553200"/>
          </a:xfrm>
          <a:prstGeom prst="rect">
            <a:avLst/>
          </a:prstGeom>
        </p:spPr>
      </p:pic>
    </p:spTree>
    <p:extLst>
      <p:ext uri="{BB962C8B-B14F-4D97-AF65-F5344CB8AC3E}">
        <p14:creationId xmlns:p14="http://schemas.microsoft.com/office/powerpoint/2010/main" val="1985950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73D42A4-B434-6EC7-5D0B-29484FD6C5B7}"/>
              </a:ext>
            </a:extLst>
          </p:cNvPr>
          <p:cNvSpPr txBox="1"/>
          <p:nvPr/>
        </p:nvSpPr>
        <p:spPr>
          <a:xfrm>
            <a:off x="1043631" y="809898"/>
            <a:ext cx="9942716" cy="155448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800" kern="1200">
                <a:solidFill>
                  <a:schemeClr val="tx1"/>
                </a:solidFill>
                <a:latin typeface="+mj-lt"/>
                <a:ea typeface="+mj-ea"/>
                <a:cs typeface="+mj-cs"/>
              </a:rPr>
              <a:t>Nudges??</a:t>
            </a:r>
          </a:p>
        </p:txBody>
      </p:sp>
      <p:sp>
        <p:nvSpPr>
          <p:cNvPr id="2" name="TextBox 1">
            <a:extLst>
              <a:ext uri="{FF2B5EF4-FFF2-40B4-BE49-F238E27FC236}">
                <a16:creationId xmlns:a16="http://schemas.microsoft.com/office/drawing/2014/main" id="{51337605-22D2-E38E-14F8-BC26E95A1858}"/>
              </a:ext>
            </a:extLst>
          </p:cNvPr>
          <p:cNvSpPr txBox="1"/>
          <p:nvPr/>
        </p:nvSpPr>
        <p:spPr>
          <a:xfrm>
            <a:off x="1045028" y="3017522"/>
            <a:ext cx="9941319" cy="3124658"/>
          </a:xfrm>
          <a:prstGeom prst="rect">
            <a:avLst/>
          </a:prstGeom>
        </p:spPr>
        <p:txBody>
          <a:bodyPr vert="horz" lIns="91440" tIns="45720" rIns="91440" bIns="45720" rtlCol="0" anchor="ctr">
            <a:normAutofit lnSpcReduction="10000"/>
          </a:bodyPr>
          <a:lstStyle/>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r>
              <a:rPr lang="en-US" sz="3200" dirty="0"/>
              <a:t>Investigators tested over 3,000 US participants on their ability to spot fake news stories with a political bent……</a:t>
            </a:r>
          </a:p>
          <a:p>
            <a:pPr indent="-228600">
              <a:lnSpc>
                <a:spcPct val="90000"/>
              </a:lnSpc>
              <a:spcAft>
                <a:spcPts val="600"/>
              </a:spcAft>
              <a:buFont typeface="Arial" panose="020B0604020202020204" pitchFamily="34" charset="0"/>
              <a:buChar char="•"/>
            </a:pPr>
            <a:r>
              <a:rPr lang="en-US" sz="3200" dirty="0"/>
              <a:t>… people tend to discount facts that cast political rivals in a positive light. But just the promise of </a:t>
            </a:r>
            <a:r>
              <a:rPr lang="en-US" sz="3200" dirty="0">
                <a:highlight>
                  <a:srgbClr val="FFFF00"/>
                </a:highlight>
              </a:rPr>
              <a:t>$1 per right answer </a:t>
            </a:r>
            <a:r>
              <a:rPr lang="en-US" sz="3200" dirty="0"/>
              <a:t>improved volunteers’ accuracy by 30%.</a:t>
            </a:r>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endParaRPr lang="en-US" sz="24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572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A25880-4135-19AB-3E47-FCF1662C3B20}"/>
              </a:ext>
            </a:extLst>
          </p:cNvPr>
          <p:cNvSpPr txBox="1"/>
          <p:nvPr/>
        </p:nvSpPr>
        <p:spPr>
          <a:xfrm>
            <a:off x="408178" y="786691"/>
            <a:ext cx="11685722" cy="5509200"/>
          </a:xfrm>
          <a:prstGeom prst="rect">
            <a:avLst/>
          </a:prstGeom>
          <a:noFill/>
        </p:spPr>
        <p:txBody>
          <a:bodyPr wrap="square" rtlCol="0">
            <a:spAutoFit/>
          </a:bodyPr>
          <a:lstStyle/>
          <a:p>
            <a:endParaRPr lang="en-US" sz="3200" dirty="0"/>
          </a:p>
          <a:p>
            <a:r>
              <a:rPr lang="en-US" sz="3200" dirty="0"/>
              <a:t>What if Trump had said he knew for a fact the pandemic virus didn’t come from a lab, it came from an illegal wet market where people were eating weird animals? </a:t>
            </a:r>
          </a:p>
          <a:p>
            <a:endParaRPr lang="en-US" sz="3200" dirty="0"/>
          </a:p>
          <a:p>
            <a:r>
              <a:rPr lang="en-US" sz="3200" dirty="0"/>
              <a:t>What if Trump had said schools should stay closed because we have to keep those gross germ-infested kids away from people? School is lame – he never paid any attention in school and look where he is now!  </a:t>
            </a:r>
          </a:p>
          <a:p>
            <a:endParaRPr lang="en-US" sz="3200" dirty="0"/>
          </a:p>
          <a:p>
            <a:endParaRPr lang="en-US" sz="3200" dirty="0"/>
          </a:p>
        </p:txBody>
      </p:sp>
      <p:sp>
        <p:nvSpPr>
          <p:cNvPr id="3" name="TextBox 2">
            <a:extLst>
              <a:ext uri="{FF2B5EF4-FFF2-40B4-BE49-F238E27FC236}">
                <a16:creationId xmlns:a16="http://schemas.microsoft.com/office/drawing/2014/main" id="{2A38C7E8-F7BD-EB22-D301-2BA7C6712AE4}"/>
              </a:ext>
            </a:extLst>
          </p:cNvPr>
          <p:cNvSpPr txBox="1"/>
          <p:nvPr/>
        </p:nvSpPr>
        <p:spPr>
          <a:xfrm>
            <a:off x="1007390" y="263471"/>
            <a:ext cx="5980420" cy="523220"/>
          </a:xfrm>
          <a:prstGeom prst="rect">
            <a:avLst/>
          </a:prstGeom>
          <a:noFill/>
        </p:spPr>
        <p:txBody>
          <a:bodyPr wrap="none" rtlCol="0">
            <a:spAutoFit/>
          </a:bodyPr>
          <a:lstStyle/>
          <a:p>
            <a:r>
              <a:rPr lang="en-US" sz="2800" dirty="0">
                <a:latin typeface="Rockwell Nova" panose="02060503020205020403" pitchFamily="18" charset="0"/>
              </a:rPr>
              <a:t>Let’s reconsider our polarization</a:t>
            </a:r>
          </a:p>
        </p:txBody>
      </p:sp>
      <p:pic>
        <p:nvPicPr>
          <p:cNvPr id="6" name="Graphic 5" descr="Bats with solid fill">
            <a:extLst>
              <a:ext uri="{FF2B5EF4-FFF2-40B4-BE49-F238E27FC236}">
                <a16:creationId xmlns:a16="http://schemas.microsoft.com/office/drawing/2014/main" id="{BACA10CC-C963-BAB6-D7D1-D345831C96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96400" y="2289875"/>
            <a:ext cx="914400" cy="914400"/>
          </a:xfrm>
          <a:prstGeom prst="rect">
            <a:avLst/>
          </a:prstGeom>
        </p:spPr>
      </p:pic>
      <p:pic>
        <p:nvPicPr>
          <p:cNvPr id="9" name="Graphic 8" descr="Chameleon with solid fill">
            <a:extLst>
              <a:ext uri="{FF2B5EF4-FFF2-40B4-BE49-F238E27FC236}">
                <a16:creationId xmlns:a16="http://schemas.microsoft.com/office/drawing/2014/main" id="{A4D66BBA-0054-3D44-8D7C-81BD48F734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74271" y="2181387"/>
            <a:ext cx="914400" cy="914400"/>
          </a:xfrm>
          <a:prstGeom prst="rect">
            <a:avLst/>
          </a:prstGeom>
        </p:spPr>
      </p:pic>
      <p:pic>
        <p:nvPicPr>
          <p:cNvPr id="16" name="Graphic 15" descr="Classroom with solid fill">
            <a:extLst>
              <a:ext uri="{FF2B5EF4-FFF2-40B4-BE49-F238E27FC236}">
                <a16:creationId xmlns:a16="http://schemas.microsoft.com/office/drawing/2014/main" id="{10BB32B9-0D14-C5FF-9399-370056AA82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82214" y="4849831"/>
            <a:ext cx="914400" cy="914400"/>
          </a:xfrm>
          <a:prstGeom prst="rect">
            <a:avLst/>
          </a:prstGeom>
        </p:spPr>
      </p:pic>
      <p:pic>
        <p:nvPicPr>
          <p:cNvPr id="18" name="Graphic 17" descr="Mitochondria with solid fill">
            <a:extLst>
              <a:ext uri="{FF2B5EF4-FFF2-40B4-BE49-F238E27FC236}">
                <a16:creationId xmlns:a16="http://schemas.microsoft.com/office/drawing/2014/main" id="{04B160F6-4F2F-B991-808C-128BCF83F2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93839" y="4849831"/>
            <a:ext cx="914400" cy="914400"/>
          </a:xfrm>
          <a:prstGeom prst="rect">
            <a:avLst/>
          </a:prstGeom>
        </p:spPr>
      </p:pic>
    </p:spTree>
    <p:extLst>
      <p:ext uri="{BB962C8B-B14F-4D97-AF65-F5344CB8AC3E}">
        <p14:creationId xmlns:p14="http://schemas.microsoft.com/office/powerpoint/2010/main" val="3810353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news article&#10;&#10;AI-generated content may be incorrect.">
            <a:extLst>
              <a:ext uri="{FF2B5EF4-FFF2-40B4-BE49-F238E27FC236}">
                <a16:creationId xmlns:a16="http://schemas.microsoft.com/office/drawing/2014/main" id="{FDA3A58C-C98E-8361-67BC-A9E4F3993393}"/>
              </a:ext>
            </a:extLst>
          </p:cNvPr>
          <p:cNvPicPr>
            <a:picLocks noChangeAspect="1"/>
          </p:cNvPicPr>
          <p:nvPr/>
        </p:nvPicPr>
        <p:blipFill>
          <a:blip r:embed="rId3"/>
          <a:stretch>
            <a:fillRect/>
          </a:stretch>
        </p:blipFill>
        <p:spPr>
          <a:xfrm>
            <a:off x="150777" y="1209494"/>
            <a:ext cx="10783923" cy="5382518"/>
          </a:xfrm>
          <a:prstGeom prst="rect">
            <a:avLst/>
          </a:prstGeom>
        </p:spPr>
      </p:pic>
      <p:sp>
        <p:nvSpPr>
          <p:cNvPr id="4" name="TextBox 3">
            <a:extLst>
              <a:ext uri="{FF2B5EF4-FFF2-40B4-BE49-F238E27FC236}">
                <a16:creationId xmlns:a16="http://schemas.microsoft.com/office/drawing/2014/main" id="{B928E5DD-2BEE-EFBD-D6DD-088D345F5A5B}"/>
              </a:ext>
            </a:extLst>
          </p:cNvPr>
          <p:cNvSpPr txBox="1"/>
          <p:nvPr/>
        </p:nvSpPr>
        <p:spPr>
          <a:xfrm>
            <a:off x="787400" y="139700"/>
            <a:ext cx="10591800" cy="1077218"/>
          </a:xfrm>
          <a:prstGeom prst="rect">
            <a:avLst/>
          </a:prstGeom>
          <a:solidFill>
            <a:srgbClr val="FFC000"/>
          </a:solidFill>
        </p:spPr>
        <p:txBody>
          <a:bodyPr wrap="square" rtlCol="0">
            <a:spAutoFit/>
          </a:bodyPr>
          <a:lstStyle/>
          <a:p>
            <a:r>
              <a:rPr lang="en-US" sz="3200" dirty="0"/>
              <a:t>Choose Reliability Over Attention-grabbing power- because mistakes happen  but not everyone corrects the record. </a:t>
            </a:r>
          </a:p>
        </p:txBody>
      </p:sp>
    </p:spTree>
    <p:extLst>
      <p:ext uri="{BB962C8B-B14F-4D97-AF65-F5344CB8AC3E}">
        <p14:creationId xmlns:p14="http://schemas.microsoft.com/office/powerpoint/2010/main" val="40214236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inger touching a white card&#10;&#10;AI-generated content may be incorrect.">
            <a:extLst>
              <a:ext uri="{FF2B5EF4-FFF2-40B4-BE49-F238E27FC236}">
                <a16:creationId xmlns:a16="http://schemas.microsoft.com/office/drawing/2014/main" id="{C14656EA-5FE8-A99D-500A-AAF32246FC47}"/>
              </a:ext>
            </a:extLst>
          </p:cNvPr>
          <p:cNvPicPr>
            <a:picLocks noChangeAspect="1"/>
          </p:cNvPicPr>
          <p:nvPr/>
        </p:nvPicPr>
        <p:blipFill>
          <a:blip r:embed="rId2"/>
          <a:stretch>
            <a:fillRect/>
          </a:stretch>
        </p:blipFill>
        <p:spPr>
          <a:xfrm>
            <a:off x="638083" y="1905000"/>
            <a:ext cx="11151671" cy="4743450"/>
          </a:xfrm>
          <a:prstGeom prst="rect">
            <a:avLst/>
          </a:prstGeom>
        </p:spPr>
      </p:pic>
      <p:sp>
        <p:nvSpPr>
          <p:cNvPr id="4" name="TextBox 3">
            <a:extLst>
              <a:ext uri="{FF2B5EF4-FFF2-40B4-BE49-F238E27FC236}">
                <a16:creationId xmlns:a16="http://schemas.microsoft.com/office/drawing/2014/main" id="{7D4499B1-C9B9-31A9-15FA-CBE0D7A5D302}"/>
              </a:ext>
            </a:extLst>
          </p:cNvPr>
          <p:cNvSpPr txBox="1"/>
          <p:nvPr/>
        </p:nvSpPr>
        <p:spPr>
          <a:xfrm>
            <a:off x="1295400" y="628650"/>
            <a:ext cx="9882673" cy="954107"/>
          </a:xfrm>
          <a:prstGeom prst="rect">
            <a:avLst/>
          </a:prstGeom>
          <a:solidFill>
            <a:srgbClr val="FFFF00"/>
          </a:solidFill>
        </p:spPr>
        <p:txBody>
          <a:bodyPr wrap="square" rtlCol="0">
            <a:spAutoFit/>
          </a:bodyPr>
          <a:lstStyle/>
          <a:p>
            <a:r>
              <a:rPr lang="en-US" sz="2800" dirty="0">
                <a:latin typeface="Rockwell Nova" panose="02060503020205020403" pitchFamily="18" charset="0"/>
              </a:rPr>
              <a:t>The Algorithms Love This Stuff – but chemists say it’s complete B.S. </a:t>
            </a:r>
          </a:p>
        </p:txBody>
      </p:sp>
    </p:spTree>
    <p:extLst>
      <p:ext uri="{BB962C8B-B14F-4D97-AF65-F5344CB8AC3E}">
        <p14:creationId xmlns:p14="http://schemas.microsoft.com/office/powerpoint/2010/main" val="165204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88FCF-7751-41C5-A86A-B99B63CCBDF4}"/>
              </a:ext>
            </a:extLst>
          </p:cNvPr>
          <p:cNvSpPr>
            <a:spLocks noGrp="1"/>
          </p:cNvSpPr>
          <p:nvPr>
            <p:ph type="title"/>
          </p:nvPr>
        </p:nvSpPr>
        <p:spPr/>
        <p:txBody>
          <a:bodyPr/>
          <a:lstStyle/>
          <a:p>
            <a:r>
              <a:rPr lang="en-US" dirty="0"/>
              <a:t>Some Places I’ve Worked As a Journalist</a:t>
            </a:r>
          </a:p>
        </p:txBody>
      </p:sp>
      <p:pic>
        <p:nvPicPr>
          <p:cNvPr id="5" name="Content Placeholder 4" descr="A blue square with white text&#10;&#10;AI-generated content may be incorrect.">
            <a:extLst>
              <a:ext uri="{FF2B5EF4-FFF2-40B4-BE49-F238E27FC236}">
                <a16:creationId xmlns:a16="http://schemas.microsoft.com/office/drawing/2014/main" id="{D22477D3-EC97-10E0-7C8F-9066252D540D}"/>
              </a:ext>
            </a:extLst>
          </p:cNvPr>
          <p:cNvPicPr>
            <a:picLocks noGrp="1" noChangeAspect="1"/>
          </p:cNvPicPr>
          <p:nvPr>
            <p:ph idx="1"/>
          </p:nvPr>
        </p:nvPicPr>
        <p:blipFill>
          <a:blip r:embed="rId3"/>
          <a:stretch>
            <a:fillRect/>
          </a:stretch>
        </p:blipFill>
        <p:spPr>
          <a:xfrm>
            <a:off x="9595756" y="3438312"/>
            <a:ext cx="2413000" cy="2311400"/>
          </a:xfrm>
        </p:spPr>
      </p:pic>
      <p:pic>
        <p:nvPicPr>
          <p:cNvPr id="7" name="Picture 6" descr="A newspaper with a picture of a person&#10;&#10;AI-generated content may be incorrect.">
            <a:extLst>
              <a:ext uri="{FF2B5EF4-FFF2-40B4-BE49-F238E27FC236}">
                <a16:creationId xmlns:a16="http://schemas.microsoft.com/office/drawing/2014/main" id="{F73ACF1B-26D6-2E5D-2C51-D0163D875461}"/>
              </a:ext>
            </a:extLst>
          </p:cNvPr>
          <p:cNvPicPr>
            <a:picLocks noChangeAspect="1"/>
          </p:cNvPicPr>
          <p:nvPr/>
        </p:nvPicPr>
        <p:blipFill>
          <a:blip r:embed="rId4"/>
          <a:stretch>
            <a:fillRect/>
          </a:stretch>
        </p:blipFill>
        <p:spPr>
          <a:xfrm>
            <a:off x="4833257" y="2422866"/>
            <a:ext cx="2857500" cy="2400300"/>
          </a:xfrm>
          <a:prstGeom prst="rect">
            <a:avLst/>
          </a:prstGeom>
        </p:spPr>
      </p:pic>
      <p:pic>
        <p:nvPicPr>
          <p:cNvPr id="9" name="Picture 8" descr="A magazine cover with a machine&#10;&#10;AI-generated content may be incorrect.">
            <a:extLst>
              <a:ext uri="{FF2B5EF4-FFF2-40B4-BE49-F238E27FC236}">
                <a16:creationId xmlns:a16="http://schemas.microsoft.com/office/drawing/2014/main" id="{B1CBAD3D-DAAA-7613-49F8-D502702505B0}"/>
              </a:ext>
            </a:extLst>
          </p:cNvPr>
          <p:cNvPicPr>
            <a:picLocks noChangeAspect="1"/>
          </p:cNvPicPr>
          <p:nvPr/>
        </p:nvPicPr>
        <p:blipFill>
          <a:blip r:embed="rId5"/>
          <a:stretch>
            <a:fillRect/>
          </a:stretch>
        </p:blipFill>
        <p:spPr>
          <a:xfrm>
            <a:off x="696686" y="3020560"/>
            <a:ext cx="2231572" cy="2729152"/>
          </a:xfrm>
          <a:prstGeom prst="rect">
            <a:avLst/>
          </a:prstGeom>
        </p:spPr>
      </p:pic>
      <p:sp>
        <p:nvSpPr>
          <p:cNvPr id="10" name="Right Arrow 9">
            <a:extLst>
              <a:ext uri="{FF2B5EF4-FFF2-40B4-BE49-F238E27FC236}">
                <a16:creationId xmlns:a16="http://schemas.microsoft.com/office/drawing/2014/main" id="{159DCB51-2097-759A-2DE0-8A8AF1624DE8}"/>
              </a:ext>
            </a:extLst>
          </p:cNvPr>
          <p:cNvSpPr/>
          <p:nvPr/>
        </p:nvSpPr>
        <p:spPr>
          <a:xfrm>
            <a:off x="3128211" y="3910262"/>
            <a:ext cx="1528010" cy="4331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C944E669-C6BD-CEDF-F6DC-B77E9870D1F5}"/>
              </a:ext>
            </a:extLst>
          </p:cNvPr>
          <p:cNvSpPr/>
          <p:nvPr/>
        </p:nvSpPr>
        <p:spPr>
          <a:xfrm>
            <a:off x="7867793" y="3910262"/>
            <a:ext cx="1552933"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4440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86AB11-A717-C6E8-3B3A-49A13DD91D1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800" kern="1200">
                <a:solidFill>
                  <a:srgbClr val="FFFFFF"/>
                </a:solidFill>
                <a:latin typeface="+mj-lt"/>
                <a:ea typeface="+mj-ea"/>
                <a:cs typeface="+mj-cs"/>
              </a:rPr>
              <a:t>My Podcast Project Sponsored by the Society for Professional Journalists </a:t>
            </a:r>
          </a:p>
        </p:txBody>
      </p:sp>
      <p:pic>
        <p:nvPicPr>
          <p:cNvPr id="5" name="Content Placeholder 4" descr="A black and white sign with white text&#10;&#10;AI-generated content may be incorrect.">
            <a:extLst>
              <a:ext uri="{FF2B5EF4-FFF2-40B4-BE49-F238E27FC236}">
                <a16:creationId xmlns:a16="http://schemas.microsoft.com/office/drawing/2014/main" id="{B7EAC6AA-0844-9A9D-C7D2-88CA80AC5DDA}"/>
              </a:ext>
            </a:extLst>
          </p:cNvPr>
          <p:cNvPicPr>
            <a:picLocks noGrp="1" noChangeAspect="1"/>
          </p:cNvPicPr>
          <p:nvPr>
            <p:ph idx="1"/>
          </p:nvPr>
        </p:nvPicPr>
        <p:blipFill>
          <a:blip r:embed="rId3"/>
          <a:stretch>
            <a:fillRect/>
          </a:stretch>
        </p:blipFill>
        <p:spPr>
          <a:xfrm>
            <a:off x="5304561" y="643466"/>
            <a:ext cx="5726210" cy="5568739"/>
          </a:xfrm>
          <a:prstGeom prst="rect">
            <a:avLst/>
          </a:prstGeom>
        </p:spPr>
      </p:pic>
    </p:spTree>
    <p:extLst>
      <p:ext uri="{BB962C8B-B14F-4D97-AF65-F5344CB8AC3E}">
        <p14:creationId xmlns:p14="http://schemas.microsoft.com/office/powerpoint/2010/main" val="3916617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Surprised face outline with solid fill">
            <a:extLst>
              <a:ext uri="{FF2B5EF4-FFF2-40B4-BE49-F238E27FC236}">
                <a16:creationId xmlns:a16="http://schemas.microsoft.com/office/drawing/2014/main" id="{A4FFB5C2-32EB-7F5A-3225-888EF2A771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4988" y="1744515"/>
            <a:ext cx="3368969" cy="3368969"/>
          </a:xfrm>
          <a:prstGeom prst="rect">
            <a:avLst/>
          </a:prstGeom>
        </p:spPr>
      </p:pic>
      <p:sp>
        <p:nvSpPr>
          <p:cNvPr id="11" name="Freeform: Shape 10">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extBox 1">
            <a:extLst>
              <a:ext uri="{FF2B5EF4-FFF2-40B4-BE49-F238E27FC236}">
                <a16:creationId xmlns:a16="http://schemas.microsoft.com/office/drawing/2014/main" id="{8275AEF1-3552-202E-4FAA-85A0E178F883}"/>
              </a:ext>
            </a:extLst>
          </p:cNvPr>
          <p:cNvSpPr txBox="1"/>
          <p:nvPr/>
        </p:nvSpPr>
        <p:spPr>
          <a:xfrm>
            <a:off x="5622061" y="762538"/>
            <a:ext cx="5649349" cy="319986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600" kern="1200" dirty="0">
                <a:solidFill>
                  <a:srgbClr val="FFFFFF"/>
                </a:solidFill>
                <a:latin typeface="+mj-lt"/>
                <a:ea typeface="+mj-ea"/>
                <a:cs typeface="+mj-cs"/>
              </a:rPr>
              <a:t>A Few Surprising Things I’ve Learned About Misinformation</a:t>
            </a:r>
          </a:p>
        </p:txBody>
      </p:sp>
      <p:sp>
        <p:nvSpPr>
          <p:cNvPr id="13"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sX0" fmla="*/ 0 w 5303520"/>
              <a:gd name="csY0" fmla="*/ 0 h 18288"/>
              <a:gd name="csX1" fmla="*/ 556870 w 5303520"/>
              <a:gd name="csY1" fmla="*/ 0 h 18288"/>
              <a:gd name="csX2" fmla="*/ 1272845 w 5303520"/>
              <a:gd name="csY2" fmla="*/ 0 h 18288"/>
              <a:gd name="csX3" fmla="*/ 1882750 w 5303520"/>
              <a:gd name="csY3" fmla="*/ 0 h 18288"/>
              <a:gd name="csX4" fmla="*/ 2439619 w 5303520"/>
              <a:gd name="csY4" fmla="*/ 0 h 18288"/>
              <a:gd name="csX5" fmla="*/ 3155594 w 5303520"/>
              <a:gd name="csY5" fmla="*/ 0 h 18288"/>
              <a:gd name="csX6" fmla="*/ 3818534 w 5303520"/>
              <a:gd name="csY6" fmla="*/ 0 h 18288"/>
              <a:gd name="csX7" fmla="*/ 4481474 w 5303520"/>
              <a:gd name="csY7" fmla="*/ 0 h 18288"/>
              <a:gd name="csX8" fmla="*/ 5303520 w 5303520"/>
              <a:gd name="csY8" fmla="*/ 0 h 18288"/>
              <a:gd name="csX9" fmla="*/ 5303520 w 5303520"/>
              <a:gd name="csY9" fmla="*/ 18288 h 18288"/>
              <a:gd name="csX10" fmla="*/ 4746650 w 5303520"/>
              <a:gd name="csY10" fmla="*/ 18288 h 18288"/>
              <a:gd name="csX11" fmla="*/ 4242816 w 5303520"/>
              <a:gd name="csY11" fmla="*/ 18288 h 18288"/>
              <a:gd name="csX12" fmla="*/ 3526841 w 5303520"/>
              <a:gd name="csY12" fmla="*/ 18288 h 18288"/>
              <a:gd name="csX13" fmla="*/ 2969971 w 5303520"/>
              <a:gd name="csY13" fmla="*/ 18288 h 18288"/>
              <a:gd name="csX14" fmla="*/ 2253996 w 5303520"/>
              <a:gd name="csY14" fmla="*/ 18288 h 18288"/>
              <a:gd name="csX15" fmla="*/ 1484986 w 5303520"/>
              <a:gd name="csY15" fmla="*/ 18288 h 18288"/>
              <a:gd name="csX16" fmla="*/ 875081 w 5303520"/>
              <a:gd name="csY16" fmla="*/ 18288 h 18288"/>
              <a:gd name="csX17" fmla="*/ 0 w 5303520"/>
              <a:gd name="csY17" fmla="*/ 18288 h 18288"/>
              <a:gd name="csX18" fmla="*/ 0 w 530352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459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Head with gears outline">
            <a:extLst>
              <a:ext uri="{FF2B5EF4-FFF2-40B4-BE49-F238E27FC236}">
                <a16:creationId xmlns:a16="http://schemas.microsoft.com/office/drawing/2014/main" id="{44BFFF7A-44A6-DBE3-E28B-85C3A2261A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18700" y="3429000"/>
            <a:ext cx="2540000" cy="2998649"/>
          </a:xfrm>
          <a:prstGeom prst="rect">
            <a:avLst/>
          </a:prstGeom>
        </p:spPr>
      </p:pic>
      <p:sp>
        <p:nvSpPr>
          <p:cNvPr id="2" name="TextBox 1">
            <a:extLst>
              <a:ext uri="{FF2B5EF4-FFF2-40B4-BE49-F238E27FC236}">
                <a16:creationId xmlns:a16="http://schemas.microsoft.com/office/drawing/2014/main" id="{04C58FB3-F829-4433-EE79-BC46F483A6DD}"/>
              </a:ext>
            </a:extLst>
          </p:cNvPr>
          <p:cNvSpPr txBox="1"/>
          <p:nvPr/>
        </p:nvSpPr>
        <p:spPr>
          <a:xfrm>
            <a:off x="609600" y="365761"/>
            <a:ext cx="11353800" cy="2123658"/>
          </a:xfrm>
          <a:prstGeom prst="rect">
            <a:avLst/>
          </a:prstGeom>
          <a:noFill/>
        </p:spPr>
        <p:txBody>
          <a:bodyPr wrap="square" rtlCol="0">
            <a:spAutoFit/>
          </a:bodyPr>
          <a:lstStyle/>
          <a:p>
            <a:r>
              <a:rPr lang="en-US" sz="4400" dirty="0">
                <a:latin typeface="Rockwell Nova" panose="02060503020205020403" pitchFamily="18" charset="0"/>
                <a:cs typeface="Al Nile" pitchFamily="2" charset="-78"/>
              </a:rPr>
              <a:t>A famous study on the psychology of misinformation – how political beliefs warp reasoning – Dan Kahan et al 2013. </a:t>
            </a:r>
          </a:p>
        </p:txBody>
      </p:sp>
      <p:sp>
        <p:nvSpPr>
          <p:cNvPr id="7" name="TextBox 6">
            <a:extLst>
              <a:ext uri="{FF2B5EF4-FFF2-40B4-BE49-F238E27FC236}">
                <a16:creationId xmlns:a16="http://schemas.microsoft.com/office/drawing/2014/main" id="{63557548-226B-6ECE-312A-EEB6A2A8466B}"/>
              </a:ext>
            </a:extLst>
          </p:cNvPr>
          <p:cNvSpPr txBox="1"/>
          <p:nvPr/>
        </p:nvSpPr>
        <p:spPr>
          <a:xfrm>
            <a:off x="8336280" y="7741920"/>
            <a:ext cx="121920" cy="10618291"/>
          </a:xfrm>
          <a:prstGeom prst="rect">
            <a:avLst/>
          </a:prstGeom>
          <a:noFill/>
        </p:spPr>
        <p:txBody>
          <a:bodyPr wrap="square">
            <a:spAutoFit/>
          </a:bodyPr>
          <a:lstStyle/>
          <a:p>
            <a:r>
              <a:rPr lang="en-US" sz="1800" dirty="0">
                <a:latin typeface="Castellar" panose="020A0402060406010301" pitchFamily="18" charset="77"/>
              </a:rPr>
              <a:t>involved, even smart people misread simple f</a:t>
            </a:r>
            <a:endParaRPr lang="en-US" dirty="0"/>
          </a:p>
        </p:txBody>
      </p:sp>
      <p:pic>
        <p:nvPicPr>
          <p:cNvPr id="6" name="Picture 5" descr="A screenshot of a law school&#10;&#10;AI-generated content may be incorrect.">
            <a:extLst>
              <a:ext uri="{FF2B5EF4-FFF2-40B4-BE49-F238E27FC236}">
                <a16:creationId xmlns:a16="http://schemas.microsoft.com/office/drawing/2014/main" id="{E1F08C47-CE9C-890F-2FD7-64DBD4760211}"/>
              </a:ext>
            </a:extLst>
          </p:cNvPr>
          <p:cNvPicPr>
            <a:picLocks noChangeAspect="1"/>
          </p:cNvPicPr>
          <p:nvPr/>
        </p:nvPicPr>
        <p:blipFill>
          <a:blip r:embed="rId5"/>
          <a:stretch>
            <a:fillRect/>
          </a:stretch>
        </p:blipFill>
        <p:spPr>
          <a:xfrm>
            <a:off x="609600" y="3357126"/>
            <a:ext cx="7974466" cy="3500873"/>
          </a:xfrm>
          <a:prstGeom prst="rect">
            <a:avLst/>
          </a:prstGeom>
        </p:spPr>
      </p:pic>
    </p:spTree>
    <p:extLst>
      <p:ext uri="{BB962C8B-B14F-4D97-AF65-F5344CB8AC3E}">
        <p14:creationId xmlns:p14="http://schemas.microsoft.com/office/powerpoint/2010/main" val="2342103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21340"/>
            <a:ext cx="11980191" cy="523220"/>
          </a:xfrm>
          <a:prstGeom prst="rect">
            <a:avLst/>
          </a:prstGeom>
          <a:noFill/>
        </p:spPr>
        <p:txBody>
          <a:bodyPr wrap="square">
            <a:spAutoFit/>
          </a:bodyPr>
          <a:lstStyle/>
          <a:p>
            <a:pPr>
              <a:defRPr sz="2800" b="1"/>
            </a:pPr>
            <a:r>
              <a:rPr lang="en-US" sz="2800" dirty="0"/>
              <a:t> How the experiment worked: </a:t>
            </a:r>
            <a:endParaRPr sz="2800" dirty="0">
              <a:latin typeface="Rockwell Nova" panose="02060503020205020403" pitchFamily="18" charset="0"/>
            </a:endParaRPr>
          </a:p>
        </p:txBody>
      </p:sp>
      <p:sp>
        <p:nvSpPr>
          <p:cNvPr id="4" name="Rectangle 3"/>
          <p:cNvSpPr/>
          <p:nvPr/>
        </p:nvSpPr>
        <p:spPr>
          <a:xfrm>
            <a:off x="1144516" y="6177815"/>
            <a:ext cx="8229600" cy="274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8" name="Picture 7" descr="A black and white line drawing of a tube of cream&#10;&#10;AI-generated content may be incorrect.">
            <a:extLst>
              <a:ext uri="{FF2B5EF4-FFF2-40B4-BE49-F238E27FC236}">
                <a16:creationId xmlns:a16="http://schemas.microsoft.com/office/drawing/2014/main" id="{2683FBC1-009D-5B0B-1F7B-473E2E30AC64}"/>
              </a:ext>
            </a:extLst>
          </p:cNvPr>
          <p:cNvPicPr>
            <a:picLocks noChangeAspect="1"/>
          </p:cNvPicPr>
          <p:nvPr/>
        </p:nvPicPr>
        <p:blipFill>
          <a:blip r:embed="rId3"/>
          <a:stretch>
            <a:fillRect/>
          </a:stretch>
        </p:blipFill>
        <p:spPr>
          <a:xfrm flipH="1">
            <a:off x="6691745" y="3947437"/>
            <a:ext cx="2175164" cy="2010922"/>
          </a:xfrm>
          <a:prstGeom prst="rect">
            <a:avLst/>
          </a:prstGeom>
        </p:spPr>
      </p:pic>
      <p:graphicFrame>
        <p:nvGraphicFramePr>
          <p:cNvPr id="12" name="TextBox 2">
            <a:extLst>
              <a:ext uri="{FF2B5EF4-FFF2-40B4-BE49-F238E27FC236}">
                <a16:creationId xmlns:a16="http://schemas.microsoft.com/office/drawing/2014/main" id="{C31FA75C-5617-89EB-27CB-F2F973D356C0}"/>
              </a:ext>
            </a:extLst>
          </p:cNvPr>
          <p:cNvGraphicFramePr/>
          <p:nvPr>
            <p:extLst>
              <p:ext uri="{D42A27DB-BD31-4B8C-83A1-F6EECF244321}">
                <p14:modId xmlns:p14="http://schemas.microsoft.com/office/powerpoint/2010/main" val="3654497086"/>
              </p:ext>
            </p:extLst>
          </p:nvPr>
        </p:nvGraphicFramePr>
        <p:xfrm>
          <a:off x="105904" y="2452928"/>
          <a:ext cx="11980191" cy="44050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1861D758-FD3B-357A-2FD0-729B6AADAF89}"/>
              </a:ext>
            </a:extLst>
          </p:cNvPr>
          <p:cNvSpPr txBox="1"/>
          <p:nvPr/>
        </p:nvSpPr>
        <p:spPr>
          <a:xfrm>
            <a:off x="647700" y="899641"/>
            <a:ext cx="7886510" cy="1384995"/>
          </a:xfrm>
          <a:prstGeom prst="rect">
            <a:avLst/>
          </a:prstGeom>
          <a:noFill/>
        </p:spPr>
        <p:txBody>
          <a:bodyPr wrap="square" rtlCol="0">
            <a:spAutoFit/>
          </a:bodyPr>
          <a:lstStyle/>
          <a:p>
            <a:r>
              <a:rPr lang="en-US" sz="2800" dirty="0"/>
              <a:t>First volunteers were given a test of basic math skills, also known as numeracy. Then they were asked to evaluate two sets of data.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F8D0C-5300-790B-5E4A-8DC0A53C4EA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B38707C-973E-E806-7CB9-49CBB2047B4E}"/>
              </a:ext>
            </a:extLst>
          </p:cNvPr>
          <p:cNvSpPr/>
          <p:nvPr/>
        </p:nvSpPr>
        <p:spPr>
          <a:xfrm>
            <a:off x="1144516" y="6177815"/>
            <a:ext cx="8229600" cy="274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a:extLst>
              <a:ext uri="{FF2B5EF4-FFF2-40B4-BE49-F238E27FC236}">
                <a16:creationId xmlns:a16="http://schemas.microsoft.com/office/drawing/2014/main" id="{36840D32-37B9-273B-5DFF-BB77AE7AD6A9}"/>
              </a:ext>
            </a:extLst>
          </p:cNvPr>
          <p:cNvSpPr txBox="1"/>
          <p:nvPr/>
        </p:nvSpPr>
        <p:spPr>
          <a:xfrm>
            <a:off x="581890" y="789913"/>
            <a:ext cx="9110749" cy="4278094"/>
          </a:xfrm>
          <a:prstGeom prst="rect">
            <a:avLst/>
          </a:prstGeom>
          <a:noFill/>
        </p:spPr>
        <p:txBody>
          <a:bodyPr wrap="square">
            <a:spAutoFit/>
          </a:bodyPr>
          <a:lstStyle/>
          <a:p>
            <a:pPr>
              <a:defRPr sz="2200" b="1"/>
            </a:pPr>
            <a:r>
              <a:rPr sz="3200" dirty="0"/>
              <a:t>2. Second Task: The Exact Same Numbers… But About Gun Co</a:t>
            </a:r>
            <a:r>
              <a:rPr lang="en-US" sz="3200" dirty="0"/>
              <a:t>ntrol:</a:t>
            </a:r>
            <a:endParaRPr sz="3200" dirty="0"/>
          </a:p>
          <a:p>
            <a:pPr>
              <a:defRPr sz="1800"/>
            </a:pPr>
            <a:endParaRPr lang="en-US" sz="3200" dirty="0"/>
          </a:p>
          <a:p>
            <a:pPr>
              <a:defRPr sz="1800"/>
            </a:pPr>
            <a:br>
              <a:rPr sz="3200" dirty="0"/>
            </a:br>
            <a:r>
              <a:rPr lang="en-US" sz="3600" dirty="0"/>
              <a:t>People who got the skin-cream version right now </a:t>
            </a:r>
            <a:r>
              <a:rPr lang="en-US" sz="3600" dirty="0">
                <a:highlight>
                  <a:srgbClr val="FFFF00"/>
                </a:highlight>
              </a:rPr>
              <a:t>misread the exact same numbers </a:t>
            </a:r>
            <a:r>
              <a:rPr lang="en-US" sz="3600" dirty="0"/>
              <a:t>if the correct answer contradicted their political beliefs.</a:t>
            </a:r>
            <a:endParaRPr sz="3600" dirty="0"/>
          </a:p>
        </p:txBody>
      </p:sp>
      <p:pic>
        <p:nvPicPr>
          <p:cNvPr id="10" name="Picture 9" descr="A black and white balance scale&#10;&#10;AI-generated content may be incorrect.">
            <a:extLst>
              <a:ext uri="{FF2B5EF4-FFF2-40B4-BE49-F238E27FC236}">
                <a16:creationId xmlns:a16="http://schemas.microsoft.com/office/drawing/2014/main" id="{D134B94F-B6B7-0D90-F468-5791AADBB709}"/>
              </a:ext>
            </a:extLst>
          </p:cNvPr>
          <p:cNvPicPr>
            <a:picLocks noChangeAspect="1"/>
          </p:cNvPicPr>
          <p:nvPr/>
        </p:nvPicPr>
        <p:blipFill>
          <a:blip r:embed="rId3"/>
          <a:stretch>
            <a:fillRect/>
          </a:stretch>
        </p:blipFill>
        <p:spPr>
          <a:xfrm flipH="1">
            <a:off x="8382878" y="4807314"/>
            <a:ext cx="3005560" cy="2050686"/>
          </a:xfrm>
          <a:prstGeom prst="rect">
            <a:avLst/>
          </a:prstGeom>
        </p:spPr>
      </p:pic>
    </p:spTree>
    <p:extLst>
      <p:ext uri="{BB962C8B-B14F-4D97-AF65-F5344CB8AC3E}">
        <p14:creationId xmlns:p14="http://schemas.microsoft.com/office/powerpoint/2010/main" val="9186854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6067</TotalTime>
  <Words>3112</Words>
  <Application>Microsoft Macintosh PowerPoint</Application>
  <PresentationFormat>Widescreen</PresentationFormat>
  <Paragraphs>182</Paragraphs>
  <Slides>36</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Aldhabi</vt:lpstr>
      <vt:lpstr>Aptos</vt:lpstr>
      <vt:lpstr>Aptos Display</vt:lpstr>
      <vt:lpstr>Arial</vt:lpstr>
      <vt:lpstr>Castellar</vt:lpstr>
      <vt:lpstr>PublicoText</vt:lpstr>
      <vt:lpstr>Rockwell Nova</vt:lpstr>
      <vt:lpstr>Stencil</vt:lpstr>
      <vt:lpstr>Office Theme</vt:lpstr>
      <vt:lpstr>PowerPoint Presentation</vt:lpstr>
      <vt:lpstr>PowerPoint Presentation</vt:lpstr>
      <vt:lpstr>How was your Thanksgiving? </vt:lpstr>
      <vt:lpstr>Some Places I’ve Worked As a Journalist</vt:lpstr>
      <vt:lpstr>My Podcast Project Sponsored by the Society for Professional Journalists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frances flam</dc:creator>
  <cp:lastModifiedBy>frances flam</cp:lastModifiedBy>
  <cp:revision>8</cp:revision>
  <dcterms:created xsi:type="dcterms:W3CDTF">2025-11-28T20:50:47Z</dcterms:created>
  <dcterms:modified xsi:type="dcterms:W3CDTF">2025-12-03T02:01:41Z</dcterms:modified>
</cp:coreProperties>
</file>